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61" r:id="rId6"/>
    <p:sldId id="270" r:id="rId7"/>
    <p:sldId id="262" r:id="rId8"/>
    <p:sldId id="271" r:id="rId9"/>
    <p:sldId id="263" r:id="rId10"/>
    <p:sldId id="272" r:id="rId11"/>
    <p:sldId id="274" r:id="rId12"/>
    <p:sldId id="273" r:id="rId13"/>
    <p:sldId id="275" r:id="rId14"/>
    <p:sldId id="276" r:id="rId15"/>
    <p:sldId id="277" r:id="rId16"/>
    <p:sldId id="278" r:id="rId17"/>
    <p:sldId id="279" r:id="rId18"/>
    <p:sldId id="280" r:id="rId19"/>
    <p:sldId id="281" r:id="rId20"/>
    <p:sldId id="264" r:id="rId21"/>
    <p:sldId id="267"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09/03/2015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09/03/2015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09/03/2015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09/03/2015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09/03/2015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09/03/2015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09/03/2015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09/03/2015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09/03/2015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09/03/2015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09/03/2015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09/03/2015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emf"/><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7.wdp"/><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6.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8.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hyperlink" Target="http://www.fmc-terrasanta.org/it/archeologia-cultura-e-altre-religioni.html?vid=5415"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508889" y="1216917"/>
            <a:ext cx="6400800" cy="550912"/>
          </a:xfrm>
        </p:spPr>
        <p:txBody>
          <a:bodyPr>
            <a:normAutofit lnSpcReduction="10000"/>
          </a:bodyPr>
          <a:lstStyle/>
          <a:p>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7782" y="5655882"/>
            <a:ext cx="1514965" cy="548701"/>
          </a:xfrm>
          <a:prstGeom prst="rect">
            <a:avLst/>
          </a:prstGeom>
        </p:spPr>
      </p:pic>
      <p:sp>
        <p:nvSpPr>
          <p:cNvPr id="5" name="Rettangolo 4"/>
          <p:cNvSpPr/>
          <p:nvPr/>
        </p:nvSpPr>
        <p:spPr>
          <a:xfrm>
            <a:off x="428169" y="404664"/>
            <a:ext cx="830381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ttangolo 6"/>
          <p:cNvSpPr/>
          <p:nvPr/>
        </p:nvSpPr>
        <p:spPr>
          <a:xfrm>
            <a:off x="1483665" y="4149079"/>
            <a:ext cx="6243200" cy="1243609"/>
          </a:xfrm>
          <a:prstGeom prst="rect">
            <a:avLst/>
          </a:prstGeom>
          <a:noFill/>
        </p:spPr>
        <p:txBody>
          <a:bodyPr wrap="square" lIns="91440" tIns="45720" rIns="91440" bIns="45720">
            <a:normAutofit fontScale="32500" lnSpcReduction="20000"/>
            <a:scene3d>
              <a:camera prst="orthographicFront"/>
              <a:lightRig rig="balanced" dir="t">
                <a:rot lat="0" lon="0" rev="2100000"/>
              </a:lightRig>
            </a:scene3d>
            <a:sp3d extrusionH="57150" prstMaterial="metal">
              <a:bevelT w="38100" h="25400"/>
              <a:contourClr>
                <a:schemeClr val="bg2"/>
              </a:contourClr>
            </a:sp3d>
          </a:bodyPr>
          <a:lstStyle/>
          <a:p>
            <a:pPr algn="ctr"/>
            <a:r>
              <a:rPr lang="it-IT" sz="5400" b="1" cap="none" spc="0" dirty="0" smtClean="0">
                <a:ln w="50800"/>
                <a:solidFill>
                  <a:schemeClr val="bg1">
                    <a:shade val="50000"/>
                  </a:schemeClr>
                </a:solidFill>
                <a:effectLst/>
              </a:rPr>
              <a:t>Lavoro sulle fonti storiche</a:t>
            </a:r>
          </a:p>
          <a:p>
            <a:pPr algn="ctr"/>
            <a:r>
              <a:rPr lang="it-IT" sz="5400" b="1" cap="none" spc="0" dirty="0" smtClean="0">
                <a:ln w="50800"/>
                <a:solidFill>
                  <a:schemeClr val="bg1">
                    <a:shade val="50000"/>
                  </a:schemeClr>
                </a:solidFill>
                <a:effectLst/>
              </a:rPr>
              <a:t>del Cristianesimo primitivo</a:t>
            </a:r>
          </a:p>
          <a:p>
            <a:pPr algn="ctr"/>
            <a:r>
              <a:rPr lang="it-IT" sz="5400" b="1" dirty="0" smtClean="0">
                <a:ln w="50800"/>
                <a:solidFill>
                  <a:schemeClr val="bg1">
                    <a:shade val="50000"/>
                  </a:schemeClr>
                </a:solidFill>
              </a:rPr>
              <a:t>in chiave DEE</a:t>
            </a:r>
          </a:p>
          <a:p>
            <a:pPr algn="ctr"/>
            <a:endParaRPr lang="it-IT" sz="5400" b="1" dirty="0" smtClean="0">
              <a:ln w="50800"/>
              <a:solidFill>
                <a:schemeClr val="bg1">
                  <a:shade val="50000"/>
                </a:schemeClr>
              </a:solidFill>
            </a:endParaRPr>
          </a:p>
          <a:p>
            <a:pPr algn="ctr"/>
            <a:r>
              <a:rPr lang="it-IT" sz="5400" b="1" dirty="0" smtClean="0">
                <a:ln w="50800"/>
                <a:solidFill>
                  <a:schemeClr val="bg1">
                    <a:shade val="50000"/>
                  </a:schemeClr>
                </a:solidFill>
              </a:rPr>
              <a:t>Classe IV</a:t>
            </a:r>
            <a:endParaRPr lang="it-IT" sz="5400" b="1" cap="none" spc="0" dirty="0">
              <a:ln w="50800"/>
              <a:solidFill>
                <a:schemeClr val="bg1">
                  <a:shade val="50000"/>
                </a:schemeClr>
              </a:solidFill>
              <a:effectLst/>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4800" b="100000" l="0" r="100000">
                        <a14:backgroundMark x1="4028" y1="26800" x2="4028" y2="26800"/>
                        <a14:backgroundMark x1="9716" y1="19600" x2="9716" y2="19600"/>
                        <a14:backgroundMark x1="18957" y1="22000" x2="18957" y2="22000"/>
                        <a14:backgroundMark x1="31043" y1="23600" x2="31043" y2="23600"/>
                        <a14:backgroundMark x1="48578" y1="23600" x2="48578" y2="23600"/>
                        <a14:backgroundMark x1="60664" y1="25200" x2="60664" y2="25200"/>
                        <a14:backgroundMark x1="73223" y1="27600" x2="73223" y2="27600"/>
                        <a14:backgroundMark x1="86730" y1="26800" x2="86730" y2="26800"/>
                        <a14:backgroundMark x1="96445" y1="28400" x2="96445" y2="28400"/>
                        <a14:backgroundMark x1="97867" y1="92400" x2="97867" y2="92400"/>
                        <a14:backgroundMark x1="86256" y1="94800" x2="86256" y2="94800"/>
                        <a14:backgroundMark x1="72749" y1="94800" x2="72749" y2="94800"/>
                        <a14:backgroundMark x1="61137" y1="94000" x2="61137" y2="94000"/>
                        <a14:backgroundMark x1="50000" y1="94800" x2="50000" y2="94800"/>
                        <a14:backgroundMark x1="37441" y1="94800" x2="37441" y2="94800"/>
                        <a14:backgroundMark x1="18957" y1="94000" x2="18957" y2="94000"/>
                        <a14:backgroundMark x1="14218" y1="88000" x2="14218" y2="88000"/>
                        <a14:backgroundMark x1="7346" y1="70400" x2="7346" y2="70400"/>
                        <a14:backgroundMark x1="2133" y1="50800" x2="2133" y2="50800"/>
                        <a14:backgroundMark x1="2133" y1="36000" x2="2133" y2="36000"/>
                        <a14:backgroundMark x1="4028" y1="28400" x2="4028" y2="28400"/>
                      </a14:backgroundRemoval>
                    </a14:imgEffect>
                  </a14:imgLayer>
                </a14:imgProps>
              </a:ext>
              <a:ext uri="{28A0092B-C50C-407E-A947-70E740481C1C}">
                <a14:useLocalDpi xmlns:a14="http://schemas.microsoft.com/office/drawing/2010/main" val="0"/>
              </a:ext>
            </a:extLst>
          </a:blip>
          <a:srcRect/>
          <a:stretch>
            <a:fillRect/>
          </a:stretch>
        </p:blipFill>
        <p:spPr bwMode="auto">
          <a:xfrm>
            <a:off x="2716909" y="1767829"/>
            <a:ext cx="3776710" cy="223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32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533399" y="1575956"/>
            <a:ext cx="4844009" cy="1972816"/>
          </a:xfrm>
        </p:spPr>
        <p:txBody>
          <a:bodyPr>
            <a:normAutofit/>
          </a:bodyPr>
          <a:lstStyle/>
          <a:p>
            <a:r>
              <a:rPr lang="it-IT" b="1" dirty="0" smtClean="0">
                <a:solidFill>
                  <a:srgbClr val="FFFF00"/>
                </a:solidFill>
              </a:rPr>
              <a:t>FONTI VISIVE MUTE</a:t>
            </a:r>
            <a:r>
              <a:rPr lang="it-IT" b="1" dirty="0">
                <a:solidFill>
                  <a:srgbClr val="FFFF00"/>
                </a:solidFill>
              </a:rPr>
              <a:t/>
            </a:r>
            <a:br>
              <a:rPr lang="it-IT" b="1" dirty="0">
                <a:solidFill>
                  <a:srgbClr val="FFFF00"/>
                </a:solidFill>
              </a:rPr>
            </a:br>
            <a:r>
              <a:rPr lang="it-IT" b="1" dirty="0" smtClean="0">
                <a:solidFill>
                  <a:srgbClr val="FFFF00"/>
                </a:solidFill>
              </a:rPr>
              <a:t>volontarie e </a:t>
            </a:r>
            <a:r>
              <a:rPr lang="it-IT" b="1" dirty="0">
                <a:solidFill>
                  <a:srgbClr val="FFFF00"/>
                </a:solidFill>
              </a:rPr>
              <a:t>involontarie </a:t>
            </a:r>
            <a:r>
              <a:rPr lang="it-IT" dirty="0" smtClean="0"/>
              <a:t>Gerusalemme, antica Giudea</a:t>
            </a:r>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9753" y="4992287"/>
            <a:ext cx="2094529" cy="1453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CasellaDiTesto 7"/>
          <p:cNvSpPr txBox="1"/>
          <p:nvPr/>
        </p:nvSpPr>
        <p:spPr>
          <a:xfrm>
            <a:off x="6350748" y="4992287"/>
            <a:ext cx="2129893" cy="1029001"/>
          </a:xfrm>
          <a:prstGeom prst="rect">
            <a:avLst/>
          </a:prstGeom>
          <a:noFill/>
        </p:spPr>
        <p:txBody>
          <a:bodyPr wrap="square" rtlCol="0">
            <a:normAutofit fontScale="85000" lnSpcReduction="20000"/>
          </a:bodyPr>
          <a:lstStyle/>
          <a:p>
            <a:pPr algn="r"/>
            <a:r>
              <a:rPr lang="it-IT" b="1" dirty="0" smtClean="0">
                <a:solidFill>
                  <a:srgbClr val="FFFF00"/>
                </a:solidFill>
              </a:rPr>
              <a:t>Gerusalemme</a:t>
            </a:r>
          </a:p>
          <a:p>
            <a:pPr algn="r"/>
            <a:r>
              <a:rPr lang="it-IT" b="1" dirty="0" smtClean="0">
                <a:solidFill>
                  <a:srgbClr val="FFFF00"/>
                </a:solidFill>
              </a:rPr>
              <a:t> </a:t>
            </a:r>
            <a:r>
              <a:rPr lang="it-IT" b="1" dirty="0">
                <a:solidFill>
                  <a:srgbClr val="FFFF00"/>
                </a:solidFill>
              </a:rPr>
              <a:t>I sec</a:t>
            </a:r>
            <a:r>
              <a:rPr lang="it-IT" b="1" dirty="0" smtClean="0">
                <a:solidFill>
                  <a:srgbClr val="FFFF00"/>
                </a:solidFill>
              </a:rPr>
              <a:t>. d.C.</a:t>
            </a:r>
            <a:endParaRPr lang="it-IT" b="1" dirty="0">
              <a:solidFill>
                <a:srgbClr val="FFFF00"/>
              </a:solidFill>
            </a:endParaRPr>
          </a:p>
          <a:p>
            <a:pPr algn="r"/>
            <a:r>
              <a:rPr lang="it-IT" b="1" dirty="0" smtClean="0">
                <a:solidFill>
                  <a:srgbClr val="FFFF00"/>
                </a:solidFill>
              </a:rPr>
              <a:t>un sepolcro </a:t>
            </a:r>
          </a:p>
          <a:p>
            <a:pPr algn="r"/>
            <a:r>
              <a:rPr lang="it-IT" b="1" dirty="0" smtClean="0">
                <a:solidFill>
                  <a:srgbClr val="FFFF00"/>
                </a:solidFill>
              </a:rPr>
              <a:t>scavato </a:t>
            </a:r>
          </a:p>
          <a:p>
            <a:pPr algn="r"/>
            <a:r>
              <a:rPr lang="it-IT" b="1" dirty="0" smtClean="0">
                <a:solidFill>
                  <a:srgbClr val="FFFF00"/>
                </a:solidFill>
              </a:rPr>
              <a:t>nella roccia</a:t>
            </a:r>
            <a:endParaRPr lang="it-IT" b="1" dirty="0">
              <a:solidFill>
                <a:srgbClr val="FFFF00"/>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9753" y="3286366"/>
            <a:ext cx="2094529" cy="1570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asellaDiTesto 12"/>
          <p:cNvSpPr txBox="1"/>
          <p:nvPr/>
        </p:nvSpPr>
        <p:spPr>
          <a:xfrm>
            <a:off x="6329753" y="4149080"/>
            <a:ext cx="2139109" cy="658940"/>
          </a:xfrm>
          <a:prstGeom prst="rect">
            <a:avLst/>
          </a:prstGeom>
          <a:noFill/>
        </p:spPr>
        <p:txBody>
          <a:bodyPr wrap="square" rtlCol="0">
            <a:normAutofit fontScale="85000" lnSpcReduction="20000"/>
          </a:bodyPr>
          <a:lstStyle/>
          <a:p>
            <a:r>
              <a:rPr lang="it-IT" b="1" dirty="0" smtClean="0">
                <a:solidFill>
                  <a:srgbClr val="FFFF00"/>
                </a:solidFill>
              </a:rPr>
              <a:t>Gerusalemme, </a:t>
            </a:r>
          </a:p>
          <a:p>
            <a:r>
              <a:rPr lang="it-IT" b="1" dirty="0" smtClean="0">
                <a:solidFill>
                  <a:srgbClr val="FFFF00"/>
                </a:solidFill>
              </a:rPr>
              <a:t>città vecchia </a:t>
            </a:r>
          </a:p>
          <a:p>
            <a:r>
              <a:rPr lang="it-IT" b="1" dirty="0" smtClean="0">
                <a:solidFill>
                  <a:srgbClr val="FFFF00"/>
                </a:solidFill>
              </a:rPr>
              <a:t>scavi archeologici</a:t>
            </a:r>
            <a:endParaRPr lang="it-IT" b="1" dirty="0">
              <a:solidFill>
                <a:srgbClr val="FFFF00"/>
              </a:solidFill>
            </a:endParaRPr>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57" y="3043520"/>
            <a:ext cx="2736116" cy="1271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9533" y="1687391"/>
            <a:ext cx="2584749" cy="1453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 name="CasellaDiTesto 17"/>
          <p:cNvSpPr txBox="1"/>
          <p:nvPr/>
        </p:nvSpPr>
        <p:spPr>
          <a:xfrm>
            <a:off x="5794953" y="1687391"/>
            <a:ext cx="2685688" cy="661489"/>
          </a:xfrm>
          <a:prstGeom prst="rect">
            <a:avLst/>
          </a:prstGeom>
          <a:noFill/>
        </p:spPr>
        <p:txBody>
          <a:bodyPr wrap="square" rtlCol="0">
            <a:normAutofit fontScale="77500" lnSpcReduction="20000"/>
          </a:bodyPr>
          <a:lstStyle/>
          <a:p>
            <a:r>
              <a:rPr lang="it-IT" b="1" dirty="0" smtClean="0">
                <a:solidFill>
                  <a:srgbClr val="FFFF00"/>
                </a:solidFill>
              </a:rPr>
              <a:t>Gerusalemme, Muro del pianto</a:t>
            </a:r>
          </a:p>
          <a:p>
            <a:r>
              <a:rPr lang="it-IT" b="1" dirty="0" smtClean="0">
                <a:solidFill>
                  <a:srgbClr val="FFFF00"/>
                </a:solidFill>
              </a:rPr>
              <a:t>resti del Tempio di Salomone </a:t>
            </a:r>
          </a:p>
          <a:p>
            <a:r>
              <a:rPr lang="it-IT" b="1" dirty="0" smtClean="0">
                <a:solidFill>
                  <a:srgbClr val="FFFF00"/>
                </a:solidFill>
              </a:rPr>
              <a:t>(X sec. a.C.) distrutto  nel  70 </a:t>
            </a:r>
            <a:r>
              <a:rPr lang="it-IT" b="1" dirty="0">
                <a:solidFill>
                  <a:srgbClr val="FFFF00"/>
                </a:solidFill>
              </a:rPr>
              <a:t>d.C</a:t>
            </a:r>
            <a:r>
              <a:rPr lang="it-IT" b="1" dirty="0" smtClean="0">
                <a:solidFill>
                  <a:srgbClr val="FFFF00"/>
                </a:solidFill>
              </a:rPr>
              <a:t>.</a:t>
            </a:r>
            <a:endParaRPr lang="it-IT" b="1" dirty="0">
              <a:solidFill>
                <a:srgbClr val="FFFF00"/>
              </a:solidFill>
            </a:endParaRPr>
          </a:p>
        </p:txBody>
      </p:sp>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6428" y="4478551"/>
            <a:ext cx="1984024" cy="1329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CasellaDiTesto 15"/>
          <p:cNvSpPr txBox="1"/>
          <p:nvPr/>
        </p:nvSpPr>
        <p:spPr>
          <a:xfrm>
            <a:off x="3420441" y="3033136"/>
            <a:ext cx="1832089" cy="827911"/>
          </a:xfrm>
          <a:prstGeom prst="rect">
            <a:avLst/>
          </a:prstGeom>
          <a:noFill/>
        </p:spPr>
        <p:txBody>
          <a:bodyPr wrap="square" rtlCol="0">
            <a:normAutofit fontScale="85000" lnSpcReduction="20000"/>
          </a:bodyPr>
          <a:lstStyle/>
          <a:p>
            <a:r>
              <a:rPr lang="it-IT" b="1" dirty="0" smtClean="0">
                <a:solidFill>
                  <a:srgbClr val="FFFF00"/>
                </a:solidFill>
              </a:rPr>
              <a:t>Gerusalemme</a:t>
            </a:r>
          </a:p>
          <a:p>
            <a:r>
              <a:rPr lang="it-IT" b="1" dirty="0" smtClean="0">
                <a:solidFill>
                  <a:srgbClr val="FFFF00"/>
                </a:solidFill>
              </a:rPr>
              <a:t>Basilica </a:t>
            </a:r>
            <a:r>
              <a:rPr lang="it-IT" b="1" dirty="0">
                <a:solidFill>
                  <a:srgbClr val="FFFF00"/>
                </a:solidFill>
              </a:rPr>
              <a:t>del </a:t>
            </a:r>
            <a:endParaRPr lang="it-IT" b="1" dirty="0" smtClean="0">
              <a:solidFill>
                <a:srgbClr val="FFFF00"/>
              </a:solidFill>
            </a:endParaRPr>
          </a:p>
          <a:p>
            <a:r>
              <a:rPr lang="it-IT" b="1" dirty="0" smtClean="0">
                <a:solidFill>
                  <a:srgbClr val="FFFF00"/>
                </a:solidFill>
              </a:rPr>
              <a:t>Santo </a:t>
            </a:r>
            <a:r>
              <a:rPr lang="it-IT" b="1" dirty="0">
                <a:solidFill>
                  <a:srgbClr val="FFFF00"/>
                </a:solidFill>
              </a:rPr>
              <a:t>Sepolcro</a:t>
            </a:r>
          </a:p>
          <a:p>
            <a:r>
              <a:rPr lang="it-IT" b="1" dirty="0" smtClean="0">
                <a:solidFill>
                  <a:srgbClr val="FFFF00"/>
                </a:solidFill>
              </a:rPr>
              <a:t>Luogo del Calvario </a:t>
            </a:r>
          </a:p>
        </p:txBody>
      </p:sp>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78" y="4436394"/>
            <a:ext cx="2980115" cy="205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3631224" y="5877272"/>
            <a:ext cx="2394427" cy="622838"/>
          </a:xfrm>
          <a:prstGeom prst="rect">
            <a:avLst/>
          </a:prstGeom>
        </p:spPr>
        <p:txBody>
          <a:bodyPr wrap="square">
            <a:normAutofit fontScale="77500" lnSpcReduction="20000"/>
          </a:bodyPr>
          <a:lstStyle/>
          <a:p>
            <a:r>
              <a:rPr lang="it-IT" b="1" dirty="0" smtClean="0">
                <a:solidFill>
                  <a:srgbClr val="FFFF00"/>
                </a:solidFill>
              </a:rPr>
              <a:t>Sepolcro </a:t>
            </a:r>
            <a:r>
              <a:rPr lang="it-IT" b="1" dirty="0">
                <a:solidFill>
                  <a:srgbClr val="FFFF00"/>
                </a:solidFill>
              </a:rPr>
              <a:t>del I sec. d.C. </a:t>
            </a:r>
          </a:p>
          <a:p>
            <a:r>
              <a:rPr lang="it-IT" b="1" dirty="0">
                <a:solidFill>
                  <a:srgbClr val="FFFF00"/>
                </a:solidFill>
              </a:rPr>
              <a:t>scavato nella roccia in un </a:t>
            </a:r>
            <a:r>
              <a:rPr lang="it-IT" b="1" dirty="0" smtClean="0">
                <a:solidFill>
                  <a:srgbClr val="FFFF00"/>
                </a:solidFill>
              </a:rPr>
              <a:t>giardino presso il S. Sepolcro</a:t>
            </a:r>
            <a:endParaRPr lang="it-IT" b="1" dirty="0">
              <a:solidFill>
                <a:srgbClr val="FFFF00"/>
              </a:solidFill>
            </a:endParaRPr>
          </a:p>
        </p:txBody>
      </p:sp>
      <p:sp>
        <p:nvSpPr>
          <p:cNvPr id="10" name="CasellaDiTesto 9"/>
          <p:cNvSpPr txBox="1"/>
          <p:nvPr/>
        </p:nvSpPr>
        <p:spPr>
          <a:xfrm>
            <a:off x="3419874" y="3853539"/>
            <a:ext cx="2605778" cy="625012"/>
          </a:xfrm>
          <a:prstGeom prst="rect">
            <a:avLst/>
          </a:prstGeom>
          <a:noFill/>
        </p:spPr>
        <p:txBody>
          <a:bodyPr wrap="square" rtlCol="0">
            <a:normAutofit fontScale="55000" lnSpcReduction="20000"/>
          </a:bodyPr>
          <a:lstStyle/>
          <a:p>
            <a:r>
              <a:rPr lang="it-IT" b="1" dirty="0" smtClean="0">
                <a:solidFill>
                  <a:srgbClr val="FFFF00"/>
                </a:solidFill>
              </a:rPr>
              <a:t>In</a:t>
            </a:r>
            <a:r>
              <a:rPr lang="it-IT" b="1" dirty="0">
                <a:solidFill>
                  <a:srgbClr val="FFFF00"/>
                </a:solidFill>
              </a:rPr>
              <a:t> ebraico </a:t>
            </a:r>
            <a:r>
              <a:rPr lang="he-IL" b="1" dirty="0" smtClean="0">
                <a:solidFill>
                  <a:srgbClr val="FFFF00"/>
                </a:solidFill>
              </a:rPr>
              <a:t>כנסיית הקבר</a:t>
            </a:r>
            <a:r>
              <a:rPr lang="he-IL" b="1" dirty="0">
                <a:solidFill>
                  <a:srgbClr val="FFFF00"/>
                </a:solidFill>
              </a:rPr>
              <a:t> </a:t>
            </a:r>
            <a:r>
              <a:rPr lang="it-IT" b="1" dirty="0" smtClean="0">
                <a:solidFill>
                  <a:srgbClr val="FFFF00"/>
                </a:solidFill>
              </a:rPr>
              <a:t>, </a:t>
            </a:r>
            <a:r>
              <a:rPr lang="it-IT" b="1" i="1" dirty="0" err="1" smtClean="0">
                <a:solidFill>
                  <a:srgbClr val="FFFF00"/>
                </a:solidFill>
              </a:rPr>
              <a:t>Cnesiat</a:t>
            </a:r>
            <a:r>
              <a:rPr lang="it-IT" b="1" i="1" dirty="0" smtClean="0">
                <a:solidFill>
                  <a:srgbClr val="FFFF00"/>
                </a:solidFill>
              </a:rPr>
              <a:t> </a:t>
            </a:r>
            <a:r>
              <a:rPr lang="it-IT" b="1" i="1" dirty="0" err="1">
                <a:solidFill>
                  <a:srgbClr val="FFFF00"/>
                </a:solidFill>
              </a:rPr>
              <a:t>HaChever</a:t>
            </a:r>
            <a:r>
              <a:rPr lang="it-IT" b="1" dirty="0">
                <a:solidFill>
                  <a:srgbClr val="FFFF00"/>
                </a:solidFill>
              </a:rPr>
              <a:t>, </a:t>
            </a:r>
            <a:r>
              <a:rPr lang="it-IT" b="1" i="1" dirty="0" smtClean="0">
                <a:solidFill>
                  <a:srgbClr val="FFFF00"/>
                </a:solidFill>
              </a:rPr>
              <a:t>Chiesa </a:t>
            </a:r>
            <a:r>
              <a:rPr lang="it-IT" b="1" i="1" dirty="0">
                <a:solidFill>
                  <a:srgbClr val="FFFF00"/>
                </a:solidFill>
              </a:rPr>
              <a:t>della Tomba</a:t>
            </a:r>
            <a:r>
              <a:rPr lang="it-IT" b="1" dirty="0">
                <a:solidFill>
                  <a:srgbClr val="FFFF00"/>
                </a:solidFill>
              </a:rPr>
              <a:t>; </a:t>
            </a:r>
            <a:endParaRPr lang="it-IT" b="1" dirty="0" smtClean="0">
              <a:solidFill>
                <a:srgbClr val="FFFF00"/>
              </a:solidFill>
            </a:endParaRPr>
          </a:p>
          <a:p>
            <a:r>
              <a:rPr lang="it-IT" b="1" dirty="0" smtClean="0">
                <a:solidFill>
                  <a:srgbClr val="FFFF00"/>
                </a:solidFill>
              </a:rPr>
              <a:t>In</a:t>
            </a:r>
            <a:r>
              <a:rPr lang="it-IT" b="1" dirty="0">
                <a:solidFill>
                  <a:srgbClr val="FFFF00"/>
                </a:solidFill>
              </a:rPr>
              <a:t> arabo:</a:t>
            </a:r>
            <a:r>
              <a:rPr lang="ar-AE" b="1" dirty="0">
                <a:solidFill>
                  <a:srgbClr val="FFFF00"/>
                </a:solidFill>
              </a:rPr>
              <a:t>كنيسة القيامة, </a:t>
            </a:r>
            <a:r>
              <a:rPr lang="it-IT" b="1" i="1" dirty="0" err="1">
                <a:solidFill>
                  <a:srgbClr val="FFFF00"/>
                </a:solidFill>
              </a:rPr>
              <a:t>Kanīsat</a:t>
            </a:r>
            <a:r>
              <a:rPr lang="it-IT" b="1" i="1" dirty="0">
                <a:solidFill>
                  <a:srgbClr val="FFFF00"/>
                </a:solidFill>
              </a:rPr>
              <a:t> al-</a:t>
            </a:r>
            <a:r>
              <a:rPr lang="it-IT" b="1" i="1" dirty="0" err="1">
                <a:solidFill>
                  <a:srgbClr val="FFFF00"/>
                </a:solidFill>
              </a:rPr>
              <a:t>Qiyāma</a:t>
            </a:r>
            <a:r>
              <a:rPr lang="it-IT" b="1" dirty="0">
                <a:solidFill>
                  <a:srgbClr val="FFFF00"/>
                </a:solidFill>
              </a:rPr>
              <a:t>, </a:t>
            </a:r>
            <a:r>
              <a:rPr lang="it-IT" b="1" i="1" dirty="0" smtClean="0">
                <a:solidFill>
                  <a:srgbClr val="FFFF00"/>
                </a:solidFill>
              </a:rPr>
              <a:t>Chiesa </a:t>
            </a:r>
            <a:r>
              <a:rPr lang="it-IT" b="1" i="1" dirty="0">
                <a:solidFill>
                  <a:srgbClr val="FFFF00"/>
                </a:solidFill>
              </a:rPr>
              <a:t>della </a:t>
            </a:r>
            <a:r>
              <a:rPr lang="it-IT" b="1" i="1" dirty="0" smtClean="0">
                <a:solidFill>
                  <a:srgbClr val="FFFF00"/>
                </a:solidFill>
              </a:rPr>
              <a:t>Resurrezione</a:t>
            </a:r>
            <a:endParaRPr lang="it-IT" b="1" dirty="0">
              <a:solidFill>
                <a:srgbClr val="FFFF00"/>
              </a:solidFill>
            </a:endParaRPr>
          </a:p>
        </p:txBody>
      </p:sp>
    </p:spTree>
    <p:extLst>
      <p:ext uri="{BB962C8B-B14F-4D97-AF65-F5344CB8AC3E}">
        <p14:creationId xmlns:p14="http://schemas.microsoft.com/office/powerpoint/2010/main" val="1593072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533399" y="1575955"/>
            <a:ext cx="5406753" cy="1698037"/>
          </a:xfrm>
        </p:spPr>
        <p:txBody>
          <a:bodyPr>
            <a:normAutofit fontScale="92500"/>
          </a:bodyPr>
          <a:lstStyle/>
          <a:p>
            <a:r>
              <a:rPr lang="it-IT" b="1" dirty="0" smtClean="0">
                <a:solidFill>
                  <a:srgbClr val="FFFF00"/>
                </a:solidFill>
              </a:rPr>
              <a:t>FONTI VISIVE MUTE</a:t>
            </a:r>
            <a:r>
              <a:rPr lang="it-IT" b="1" dirty="0">
                <a:solidFill>
                  <a:srgbClr val="FFFF00"/>
                </a:solidFill>
              </a:rPr>
              <a:t/>
            </a:r>
            <a:br>
              <a:rPr lang="it-IT" b="1" dirty="0">
                <a:solidFill>
                  <a:srgbClr val="FFFF00"/>
                </a:solidFill>
              </a:rPr>
            </a:br>
            <a:r>
              <a:rPr lang="it-IT" b="1" dirty="0" smtClean="0">
                <a:solidFill>
                  <a:srgbClr val="FFFF00"/>
                </a:solidFill>
              </a:rPr>
              <a:t>volontarie e </a:t>
            </a:r>
            <a:r>
              <a:rPr lang="it-IT" b="1" dirty="0">
                <a:solidFill>
                  <a:srgbClr val="FFFF00"/>
                </a:solidFill>
              </a:rPr>
              <a:t>involontarie </a:t>
            </a:r>
            <a:endParaRPr lang="it-IT" b="1" dirty="0" smtClean="0">
              <a:solidFill>
                <a:srgbClr val="FFFF00"/>
              </a:solidFill>
            </a:endParaRPr>
          </a:p>
          <a:p>
            <a:pPr marL="0" indent="0">
              <a:buNone/>
            </a:pPr>
            <a:r>
              <a:rPr lang="it-IT" dirty="0" smtClean="0"/>
              <a:t>Alcune altre città e villaggi di interesse</a:t>
            </a:r>
            <a:r>
              <a:rPr lang="it-IT" dirty="0"/>
              <a:t> </a:t>
            </a:r>
            <a:endParaRPr lang="it-IT" dirty="0" smtClean="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3649939"/>
            <a:ext cx="20478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273993"/>
            <a:ext cx="1869752" cy="11619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689889" y="5071724"/>
            <a:ext cx="3525936" cy="1214546"/>
          </a:xfrm>
          <a:prstGeom prst="rect">
            <a:avLst/>
          </a:prstGeom>
          <a:noFill/>
        </p:spPr>
        <p:txBody>
          <a:bodyPr wrap="square" rtlCol="0">
            <a:normAutofit fontScale="85000" lnSpcReduction="20000"/>
          </a:bodyPr>
          <a:lstStyle/>
          <a:p>
            <a:r>
              <a:rPr lang="it-IT" dirty="0" smtClean="0">
                <a:solidFill>
                  <a:srgbClr val="FFFF00"/>
                </a:solidFill>
                <a:latin typeface="Trebuchet MS"/>
              </a:rPr>
              <a:t>CANA di Galilea</a:t>
            </a:r>
          </a:p>
          <a:p>
            <a:r>
              <a:rPr lang="it-IT" dirty="0" smtClean="0">
                <a:solidFill>
                  <a:srgbClr val="666666"/>
                </a:solidFill>
                <a:latin typeface="Trebuchet MS"/>
              </a:rPr>
              <a:t>Prima </a:t>
            </a:r>
            <a:r>
              <a:rPr lang="it-IT" dirty="0">
                <a:solidFill>
                  <a:srgbClr val="666666"/>
                </a:solidFill>
                <a:latin typeface="Trebuchet MS"/>
              </a:rPr>
              <a:t>chiesa francescana (1880</a:t>
            </a:r>
            <a:r>
              <a:rPr lang="it-IT" dirty="0" smtClean="0">
                <a:solidFill>
                  <a:srgbClr val="666666"/>
                </a:solidFill>
                <a:latin typeface="Trebuchet MS"/>
              </a:rPr>
              <a:t>)</a:t>
            </a:r>
            <a:r>
              <a:rPr lang="it-IT" dirty="0"/>
              <a:t/>
            </a:r>
            <a:br>
              <a:rPr lang="it-IT" dirty="0"/>
            </a:br>
            <a:r>
              <a:rPr lang="it-IT" dirty="0">
                <a:solidFill>
                  <a:srgbClr val="669966"/>
                </a:solidFill>
                <a:latin typeface="Trebuchet MS"/>
              </a:rPr>
              <a:t>Edificio medievale (XIV sec</a:t>
            </a:r>
            <a:r>
              <a:rPr lang="it-IT" dirty="0" smtClean="0">
                <a:solidFill>
                  <a:srgbClr val="669966"/>
                </a:solidFill>
                <a:latin typeface="Trebuchet MS"/>
              </a:rPr>
              <a:t>.)</a:t>
            </a:r>
            <a:r>
              <a:rPr lang="it-IT" dirty="0"/>
              <a:t/>
            </a:r>
            <a:br>
              <a:rPr lang="it-IT" dirty="0"/>
            </a:br>
            <a:r>
              <a:rPr lang="it-IT" dirty="0">
                <a:solidFill>
                  <a:srgbClr val="CC0000"/>
                </a:solidFill>
                <a:latin typeface="Trebuchet MS"/>
              </a:rPr>
              <a:t>Sepolcri bizantini (V-VI sec</a:t>
            </a:r>
            <a:r>
              <a:rPr lang="it-IT" dirty="0" smtClean="0">
                <a:solidFill>
                  <a:srgbClr val="CC0000"/>
                </a:solidFill>
                <a:latin typeface="Trebuchet MS"/>
              </a:rPr>
              <a:t>.)</a:t>
            </a:r>
            <a:r>
              <a:rPr lang="it-IT" dirty="0"/>
              <a:t/>
            </a:r>
            <a:br>
              <a:rPr lang="it-IT" dirty="0"/>
            </a:br>
            <a:r>
              <a:rPr lang="it-IT" dirty="0">
                <a:solidFill>
                  <a:srgbClr val="0066FF"/>
                </a:solidFill>
                <a:latin typeface="Trebuchet MS"/>
              </a:rPr>
              <a:t>Resti di abitazioni private (I-IV sec</a:t>
            </a:r>
            <a:r>
              <a:rPr lang="it-IT" dirty="0" smtClean="0">
                <a:solidFill>
                  <a:srgbClr val="0066FF"/>
                </a:solidFill>
                <a:latin typeface="Trebuchet MS"/>
              </a:rPr>
              <a:t>.)</a:t>
            </a:r>
            <a:r>
              <a:rPr lang="it-IT" dirty="0"/>
              <a:t/>
            </a:r>
            <a:br>
              <a:rPr lang="it-IT" dirty="0"/>
            </a:br>
            <a:r>
              <a:rPr lang="it-IT" dirty="0">
                <a:solidFill>
                  <a:srgbClr val="FFCC00"/>
                </a:solidFill>
                <a:latin typeface="Trebuchet MS"/>
              </a:rPr>
              <a:t>Sinagoga ebraica con atrio (IV-V sec</a:t>
            </a:r>
            <a:r>
              <a:rPr lang="it-IT" dirty="0" smtClean="0">
                <a:solidFill>
                  <a:srgbClr val="FFCC00"/>
                </a:solidFill>
                <a:latin typeface="Trebuchet MS"/>
              </a:rPr>
              <a:t>.)</a:t>
            </a:r>
            <a:endParaRPr lang="it-IT" dirty="0"/>
          </a:p>
        </p:txBody>
      </p:sp>
      <p:sp>
        <p:nvSpPr>
          <p:cNvPr id="3" name="CasellaDiTesto 2"/>
          <p:cNvSpPr txBox="1"/>
          <p:nvPr/>
        </p:nvSpPr>
        <p:spPr>
          <a:xfrm>
            <a:off x="2267744" y="3831974"/>
            <a:ext cx="1728192" cy="603978"/>
          </a:xfrm>
          <a:prstGeom prst="rect">
            <a:avLst/>
          </a:prstGeom>
          <a:noFill/>
        </p:spPr>
        <p:txBody>
          <a:bodyPr wrap="square" rtlCol="0">
            <a:normAutofit lnSpcReduction="10000"/>
          </a:bodyPr>
          <a:lstStyle/>
          <a:p>
            <a:r>
              <a:rPr lang="it-IT" dirty="0" smtClean="0"/>
              <a:t>Mosaici </a:t>
            </a:r>
            <a:r>
              <a:rPr lang="it-IT" dirty="0" smtClean="0"/>
              <a:t>nella </a:t>
            </a:r>
            <a:r>
              <a:rPr lang="it-IT" dirty="0" err="1" smtClean="0"/>
              <a:t>chiesadi</a:t>
            </a:r>
            <a:r>
              <a:rPr lang="it-IT" dirty="0" smtClean="0"/>
              <a:t> </a:t>
            </a:r>
            <a:r>
              <a:rPr lang="it-IT" dirty="0" smtClean="0"/>
              <a:t>Cana</a:t>
            </a:r>
            <a:endParaRPr lang="it-IT" dirty="0"/>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3789040"/>
            <a:ext cx="1619277" cy="239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asellaDiTesto 21"/>
          <p:cNvSpPr txBox="1"/>
          <p:nvPr/>
        </p:nvSpPr>
        <p:spPr>
          <a:xfrm>
            <a:off x="6854692" y="3789040"/>
            <a:ext cx="1640841" cy="1430543"/>
          </a:xfrm>
          <a:prstGeom prst="rect">
            <a:avLst/>
          </a:prstGeom>
          <a:noFill/>
        </p:spPr>
        <p:txBody>
          <a:bodyPr wrap="square" rtlCol="0">
            <a:normAutofit fontScale="70000" lnSpcReduction="20000"/>
          </a:bodyPr>
          <a:lstStyle/>
          <a:p>
            <a:r>
              <a:rPr lang="it-IT" b="1" dirty="0" smtClean="0">
                <a:solidFill>
                  <a:srgbClr val="FFFF00"/>
                </a:solidFill>
              </a:rPr>
              <a:t>SICHEM</a:t>
            </a:r>
          </a:p>
          <a:p>
            <a:r>
              <a:rPr lang="it-IT" dirty="0" smtClean="0">
                <a:solidFill>
                  <a:srgbClr val="FFFF00"/>
                </a:solidFill>
              </a:rPr>
              <a:t>nell’antica Samaria: </a:t>
            </a:r>
          </a:p>
          <a:p>
            <a:r>
              <a:rPr lang="it-IT" dirty="0" smtClean="0">
                <a:solidFill>
                  <a:srgbClr val="FFFF00"/>
                </a:solidFill>
              </a:rPr>
              <a:t>il pozzo di Giacobbe.</a:t>
            </a:r>
          </a:p>
          <a:p>
            <a:r>
              <a:rPr lang="it-IT" dirty="0" smtClean="0">
                <a:solidFill>
                  <a:srgbClr val="FFFF00"/>
                </a:solidFill>
              </a:rPr>
              <a:t>Secondo alcune cronache, nel 330 il pozzo era già presente e veniva usato per i battesimi.</a:t>
            </a:r>
            <a:endParaRPr lang="it-IT" dirty="0">
              <a:solidFill>
                <a:srgbClr val="FFFF00"/>
              </a:solidFill>
            </a:endParaRPr>
          </a:p>
        </p:txBody>
      </p:sp>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8485" y="1776087"/>
            <a:ext cx="2337048" cy="182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6158485" y="2898048"/>
            <a:ext cx="2337048" cy="751891"/>
          </a:xfrm>
          <a:prstGeom prst="rect">
            <a:avLst/>
          </a:prstGeom>
          <a:noFill/>
        </p:spPr>
        <p:txBody>
          <a:bodyPr wrap="square" rtlCol="0">
            <a:normAutofit fontScale="92500" lnSpcReduction="20000"/>
          </a:bodyPr>
          <a:lstStyle/>
          <a:p>
            <a:r>
              <a:rPr lang="it-IT" b="1" dirty="0" smtClean="0">
                <a:solidFill>
                  <a:srgbClr val="FFFF00"/>
                </a:solidFill>
              </a:rPr>
              <a:t>CAFARNAO, </a:t>
            </a:r>
          </a:p>
          <a:p>
            <a:r>
              <a:rPr lang="it-IT" b="1" dirty="0" smtClean="0">
                <a:solidFill>
                  <a:srgbClr val="FFFF00"/>
                </a:solidFill>
              </a:rPr>
              <a:t>antica Galilea:</a:t>
            </a:r>
          </a:p>
          <a:p>
            <a:r>
              <a:rPr lang="it-IT" b="1" dirty="0" smtClean="0">
                <a:solidFill>
                  <a:srgbClr val="FFFF00"/>
                </a:solidFill>
              </a:rPr>
              <a:t>la casa di Pietro, I sec.</a:t>
            </a:r>
            <a:endParaRPr lang="it-IT" b="1" dirty="0">
              <a:solidFill>
                <a:srgbClr val="FFFF00"/>
              </a:solidFill>
            </a:endParaRPr>
          </a:p>
        </p:txBody>
      </p:sp>
      <p:pic>
        <p:nvPicPr>
          <p:cNvPr id="1026" name="Picture 2" descr="C:\Users\Stefania\Desktop\Magdala.jpg"/>
          <p:cNvPicPr>
            <a:picLocks noChangeAspect="1" noChangeArrowheads="1"/>
          </p:cNvPicPr>
          <p:nvPr/>
        </p:nvPicPr>
        <p:blipFill rotWithShape="1">
          <a:blip r:embed="rId6">
            <a:extLst>
              <a:ext uri="{28A0092B-C50C-407E-A947-70E740481C1C}">
                <a14:useLocalDpi xmlns:a14="http://schemas.microsoft.com/office/drawing/2010/main" val="0"/>
              </a:ext>
            </a:extLst>
          </a:blip>
          <a:srcRect l="23304" t="794" b="-794"/>
          <a:stretch/>
        </p:blipFill>
        <p:spPr bwMode="auto">
          <a:xfrm>
            <a:off x="4283968" y="3273993"/>
            <a:ext cx="1753269"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4367865" y="3273993"/>
            <a:ext cx="1756754" cy="859970"/>
          </a:xfrm>
          <a:prstGeom prst="rect">
            <a:avLst/>
          </a:prstGeom>
          <a:noFill/>
        </p:spPr>
        <p:txBody>
          <a:bodyPr wrap="none" rtlCol="0">
            <a:normAutofit fontScale="85000" lnSpcReduction="20000"/>
          </a:bodyPr>
          <a:lstStyle/>
          <a:p>
            <a:r>
              <a:rPr lang="it-IT" b="1" dirty="0" smtClean="0">
                <a:solidFill>
                  <a:srgbClr val="FFFF00"/>
                </a:solidFill>
              </a:rPr>
              <a:t>MAGDALA</a:t>
            </a:r>
          </a:p>
          <a:p>
            <a:r>
              <a:rPr lang="it-IT" dirty="0" smtClean="0">
                <a:solidFill>
                  <a:srgbClr val="FFFF00"/>
                </a:solidFill>
              </a:rPr>
              <a:t>nell’antica Galilea:</a:t>
            </a:r>
          </a:p>
          <a:p>
            <a:r>
              <a:rPr lang="it-IT" dirty="0" smtClean="0">
                <a:solidFill>
                  <a:srgbClr val="FFFF00"/>
                </a:solidFill>
              </a:rPr>
              <a:t>scavi della città </a:t>
            </a:r>
          </a:p>
          <a:p>
            <a:r>
              <a:rPr lang="it-IT" dirty="0" smtClean="0">
                <a:solidFill>
                  <a:srgbClr val="FFFF00"/>
                </a:solidFill>
              </a:rPr>
              <a:t>del 1° sec.</a:t>
            </a:r>
            <a:endParaRPr lang="it-IT" dirty="0">
              <a:solidFill>
                <a:srgbClr val="FFFF00"/>
              </a:solidFill>
            </a:endParaRPr>
          </a:p>
        </p:txBody>
      </p:sp>
    </p:spTree>
    <p:extLst>
      <p:ext uri="{BB962C8B-B14F-4D97-AF65-F5344CB8AC3E}">
        <p14:creationId xmlns:p14="http://schemas.microsoft.com/office/powerpoint/2010/main" val="40881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1" y="1575956"/>
            <a:ext cx="5178462" cy="1565012"/>
          </a:xfrm>
        </p:spPr>
        <p:txBody>
          <a:bodyPr>
            <a:normAutofit/>
          </a:bodyPr>
          <a:lstStyle/>
          <a:p>
            <a:r>
              <a:rPr lang="it-IT" b="1" dirty="0" smtClean="0">
                <a:solidFill>
                  <a:srgbClr val="FFFF00"/>
                </a:solidFill>
              </a:rPr>
              <a:t>FONTI VISIVE ICONOGRAFICHE</a:t>
            </a:r>
            <a:r>
              <a:rPr lang="it-IT" b="1" dirty="0">
                <a:solidFill>
                  <a:srgbClr val="FFFF00"/>
                </a:solidFill>
              </a:rPr>
              <a:t/>
            </a:r>
            <a:br>
              <a:rPr lang="it-IT" b="1" dirty="0">
                <a:solidFill>
                  <a:srgbClr val="FFFF00"/>
                </a:solidFill>
              </a:rPr>
            </a:br>
            <a:r>
              <a:rPr lang="it-IT" b="1" dirty="0" smtClean="0">
                <a:solidFill>
                  <a:srgbClr val="FFFF00"/>
                </a:solidFill>
              </a:rPr>
              <a:t>volontarie e </a:t>
            </a:r>
            <a:r>
              <a:rPr lang="it-IT" b="1" dirty="0">
                <a:solidFill>
                  <a:srgbClr val="FFFF00"/>
                </a:solidFill>
              </a:rPr>
              <a:t>involontarie </a:t>
            </a:r>
            <a:r>
              <a:rPr lang="it-IT" dirty="0" smtClean="0"/>
              <a:t>Reperti incisi, dipinti, musivi</a:t>
            </a:r>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
        <p:nvSpPr>
          <p:cNvPr id="2" name="Rettangolo 1"/>
          <p:cNvSpPr/>
          <p:nvPr/>
        </p:nvSpPr>
        <p:spPr>
          <a:xfrm rot="20301948">
            <a:off x="2051122" y="4077072"/>
            <a:ext cx="504176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Work in progress</a:t>
            </a:r>
            <a:endParaRPr lang="it-IT"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4921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1" y="1575956"/>
            <a:ext cx="5178462" cy="1565012"/>
          </a:xfrm>
        </p:spPr>
        <p:txBody>
          <a:bodyPr>
            <a:normAutofit/>
          </a:bodyPr>
          <a:lstStyle/>
          <a:p>
            <a:r>
              <a:rPr lang="it-IT" b="1" dirty="0" smtClean="0">
                <a:solidFill>
                  <a:srgbClr val="FFFF00"/>
                </a:solidFill>
              </a:rPr>
              <a:t>FONTI SCRITTE</a:t>
            </a:r>
            <a:r>
              <a:rPr lang="it-IT" b="1" dirty="0">
                <a:solidFill>
                  <a:srgbClr val="FFFF00"/>
                </a:solidFill>
              </a:rPr>
              <a:t/>
            </a:r>
            <a:br>
              <a:rPr lang="it-IT" b="1" dirty="0">
                <a:solidFill>
                  <a:srgbClr val="FFFF00"/>
                </a:solidFill>
              </a:rPr>
            </a:br>
            <a:r>
              <a:rPr lang="it-IT" b="1" dirty="0" smtClean="0">
                <a:solidFill>
                  <a:srgbClr val="FFFF00"/>
                </a:solidFill>
              </a:rPr>
              <a:t>cristiane </a:t>
            </a:r>
            <a:r>
              <a:rPr lang="it-IT" dirty="0" smtClean="0"/>
              <a:t>bibliche</a:t>
            </a:r>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426016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1" y="1575956"/>
            <a:ext cx="5178462" cy="1565012"/>
          </a:xfrm>
        </p:spPr>
        <p:txBody>
          <a:bodyPr>
            <a:normAutofit/>
          </a:bodyPr>
          <a:lstStyle/>
          <a:p>
            <a:r>
              <a:rPr lang="it-IT" b="1" dirty="0" smtClean="0">
                <a:solidFill>
                  <a:srgbClr val="FFFF00"/>
                </a:solidFill>
              </a:rPr>
              <a:t>FONTI SCRITTE</a:t>
            </a:r>
            <a:r>
              <a:rPr lang="it-IT" b="1" dirty="0">
                <a:solidFill>
                  <a:srgbClr val="FFFF00"/>
                </a:solidFill>
              </a:rPr>
              <a:t/>
            </a:r>
            <a:br>
              <a:rPr lang="it-IT" b="1" dirty="0">
                <a:solidFill>
                  <a:srgbClr val="FFFF00"/>
                </a:solidFill>
              </a:rPr>
            </a:br>
            <a:r>
              <a:rPr lang="it-IT" b="1" dirty="0" smtClean="0">
                <a:solidFill>
                  <a:srgbClr val="FFFF00"/>
                </a:solidFill>
              </a:rPr>
              <a:t>cristiane </a:t>
            </a:r>
            <a:r>
              <a:rPr lang="it-IT" dirty="0"/>
              <a:t>extrabibliche</a:t>
            </a:r>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359964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1" y="1575956"/>
            <a:ext cx="5178462" cy="1565012"/>
          </a:xfrm>
        </p:spPr>
        <p:txBody>
          <a:bodyPr>
            <a:normAutofit/>
          </a:bodyPr>
          <a:lstStyle/>
          <a:p>
            <a:r>
              <a:rPr lang="it-IT" b="1" dirty="0" smtClean="0">
                <a:solidFill>
                  <a:srgbClr val="FFFF00"/>
                </a:solidFill>
              </a:rPr>
              <a:t>FONTI SCRITTE</a:t>
            </a:r>
            <a:r>
              <a:rPr lang="it-IT" b="1" dirty="0">
                <a:solidFill>
                  <a:srgbClr val="FFFF00"/>
                </a:solidFill>
              </a:rPr>
              <a:t/>
            </a:r>
            <a:br>
              <a:rPr lang="it-IT" b="1" dirty="0">
                <a:solidFill>
                  <a:srgbClr val="FFFF00"/>
                </a:solidFill>
              </a:rPr>
            </a:br>
            <a:r>
              <a:rPr lang="it-IT" b="1" dirty="0" smtClean="0">
                <a:solidFill>
                  <a:srgbClr val="FFFF00"/>
                </a:solidFill>
              </a:rPr>
              <a:t>non cristiane </a:t>
            </a:r>
            <a:r>
              <a:rPr lang="it-IT" dirty="0" smtClean="0"/>
              <a:t>ebraiche</a:t>
            </a:r>
            <a:endParaRPr lang="it-IT" dirty="0"/>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247514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1" y="1575956"/>
            <a:ext cx="5178462" cy="1565012"/>
          </a:xfrm>
        </p:spPr>
        <p:txBody>
          <a:bodyPr>
            <a:normAutofit/>
          </a:bodyPr>
          <a:lstStyle/>
          <a:p>
            <a:r>
              <a:rPr lang="it-IT" b="1" dirty="0" smtClean="0">
                <a:solidFill>
                  <a:srgbClr val="FFFF00"/>
                </a:solidFill>
              </a:rPr>
              <a:t>FONTI SCRITTE</a:t>
            </a:r>
            <a:r>
              <a:rPr lang="it-IT" b="1" dirty="0">
                <a:solidFill>
                  <a:srgbClr val="FFFF00"/>
                </a:solidFill>
              </a:rPr>
              <a:t/>
            </a:r>
            <a:br>
              <a:rPr lang="it-IT" b="1" dirty="0">
                <a:solidFill>
                  <a:srgbClr val="FFFF00"/>
                </a:solidFill>
              </a:rPr>
            </a:br>
            <a:r>
              <a:rPr lang="it-IT" b="1" dirty="0" smtClean="0">
                <a:solidFill>
                  <a:srgbClr val="FFFF00"/>
                </a:solidFill>
              </a:rPr>
              <a:t>non cristiane </a:t>
            </a:r>
            <a:r>
              <a:rPr lang="it-IT" dirty="0" smtClean="0"/>
              <a:t>romane</a:t>
            </a:r>
            <a:endParaRPr lang="it-IT" dirty="0"/>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366014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1" y="1575956"/>
            <a:ext cx="5178462" cy="1565012"/>
          </a:xfrm>
        </p:spPr>
        <p:txBody>
          <a:bodyPr>
            <a:normAutofit/>
          </a:bodyPr>
          <a:lstStyle/>
          <a:p>
            <a:r>
              <a:rPr lang="it-IT" b="1" dirty="0" smtClean="0">
                <a:solidFill>
                  <a:srgbClr val="FFFF00"/>
                </a:solidFill>
              </a:rPr>
              <a:t>FONTI SCRITTE</a:t>
            </a:r>
            <a:r>
              <a:rPr lang="it-IT" b="1" dirty="0">
                <a:solidFill>
                  <a:srgbClr val="FFFF00"/>
                </a:solidFill>
              </a:rPr>
              <a:t/>
            </a:r>
            <a:br>
              <a:rPr lang="it-IT" b="1" dirty="0">
                <a:solidFill>
                  <a:srgbClr val="FFFF00"/>
                </a:solidFill>
              </a:rPr>
            </a:br>
            <a:r>
              <a:rPr lang="it-IT" b="1" dirty="0" smtClean="0">
                <a:solidFill>
                  <a:srgbClr val="FFFF00"/>
                </a:solidFill>
              </a:rPr>
              <a:t>non cristiane </a:t>
            </a:r>
            <a:r>
              <a:rPr lang="it-IT" dirty="0" smtClean="0"/>
              <a:t>greche</a:t>
            </a:r>
            <a:endParaRPr lang="it-IT" dirty="0"/>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4191642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0" y="1575956"/>
            <a:ext cx="5423097" cy="1565012"/>
          </a:xfrm>
        </p:spPr>
        <p:txBody>
          <a:bodyPr>
            <a:normAutofit/>
          </a:bodyPr>
          <a:lstStyle/>
          <a:p>
            <a:r>
              <a:rPr lang="it-IT" b="1" dirty="0" smtClean="0">
                <a:solidFill>
                  <a:srgbClr val="FFFF00"/>
                </a:solidFill>
              </a:rPr>
              <a:t>FONTI SCRITTE</a:t>
            </a:r>
            <a:r>
              <a:rPr lang="it-IT" b="1" dirty="0">
                <a:solidFill>
                  <a:srgbClr val="FFFF00"/>
                </a:solidFill>
              </a:rPr>
              <a:t/>
            </a:r>
            <a:br>
              <a:rPr lang="it-IT" b="1" dirty="0">
                <a:solidFill>
                  <a:srgbClr val="FFFF00"/>
                </a:solidFill>
              </a:rPr>
            </a:br>
            <a:r>
              <a:rPr lang="it-IT" b="1" dirty="0" smtClean="0">
                <a:solidFill>
                  <a:srgbClr val="FFFF00"/>
                </a:solidFill>
              </a:rPr>
              <a:t>non cristiane </a:t>
            </a:r>
            <a:r>
              <a:rPr lang="it-IT" dirty="0" smtClean="0"/>
              <a:t>di altra provenienza</a:t>
            </a:r>
            <a:endParaRPr lang="it-IT" dirty="0"/>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1942490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661070" y="1575956"/>
            <a:ext cx="5423097" cy="1565012"/>
          </a:xfrm>
        </p:spPr>
        <p:txBody>
          <a:bodyPr>
            <a:normAutofit/>
          </a:bodyPr>
          <a:lstStyle/>
          <a:p>
            <a:r>
              <a:rPr lang="it-IT" b="1" dirty="0" smtClean="0">
                <a:solidFill>
                  <a:srgbClr val="FFFF00"/>
                </a:solidFill>
              </a:rPr>
              <a:t>FONTI ORALI</a:t>
            </a:r>
            <a:r>
              <a:rPr lang="it-IT" b="1" dirty="0">
                <a:solidFill>
                  <a:srgbClr val="FFFF00"/>
                </a:solidFill>
              </a:rPr>
              <a:t/>
            </a:r>
            <a:br>
              <a:rPr lang="it-IT" b="1" dirty="0">
                <a:solidFill>
                  <a:srgbClr val="FFFF00"/>
                </a:solidFill>
              </a:rPr>
            </a:br>
            <a:r>
              <a:rPr lang="it-IT" dirty="0" smtClean="0"/>
              <a:t>la Tradizione viva della Chiesa</a:t>
            </a:r>
            <a:endParaRPr lang="it-IT" dirty="0"/>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391945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476672"/>
            <a:ext cx="8784976" cy="5832648"/>
          </a:xfrm>
          <a:prstGeom prst="rect">
            <a:avLst/>
          </a:prstGeom>
          <a:noFill/>
        </p:spPr>
        <p:txBody>
          <a:bodyPr wrap="none" lIns="91440" tIns="45720" rIns="91440" bIns="45720">
            <a:normAutofit fontScale="62500" lnSpcReduction="20000"/>
          </a:bodyPr>
          <a:lstStyle/>
          <a:p>
            <a:pPr algn="ctr"/>
            <a:endPar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Chi ha conosciuto la gioia</a:t>
            </a:r>
          </a:p>
          <a:p>
            <a:pPr algn="ct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dell’incontro col Cristo,</a:t>
            </a:r>
          </a:p>
          <a:p>
            <a:pPr algn="ct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a:t>
            </a: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 può tenerla chiusa dentro di sé</a:t>
            </a:r>
          </a:p>
          <a:p>
            <a:pPr algn="ct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
            </a: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deve irradiarla.</a:t>
            </a:r>
          </a:p>
          <a:p>
            <a:pPr algn="ctr"/>
            <a:endPar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it-IT" sz="5400" dirty="0">
                <a:ln w="18415" cmpd="sng">
                  <a:solidFill>
                    <a:srgbClr val="FFFFFF"/>
                  </a:solidFill>
                  <a:prstDash val="solid"/>
                </a:ln>
                <a:solidFill>
                  <a:srgbClr val="FFFFFF"/>
                </a:solidFill>
                <a:effectLst>
                  <a:outerShdw blurRad="63500" dir="3600000" algn="tl" rotWithShape="0">
                    <a:srgbClr val="000000">
                      <a:alpha val="70000"/>
                    </a:srgbClr>
                  </a:outerShdw>
                </a:effectLst>
              </a:rPr>
              <a:t>Non si è mai soli </a:t>
            </a:r>
          </a:p>
          <a:p>
            <a:pPr algn="ctr"/>
            <a:r>
              <a:rPr lang="it-IT" sz="5400" dirty="0">
                <a:ln w="18415" cmpd="sng">
                  <a:solidFill>
                    <a:srgbClr val="FFFFFF"/>
                  </a:solidFill>
                  <a:prstDash val="solid"/>
                </a:ln>
                <a:solidFill>
                  <a:srgbClr val="FFFFFF"/>
                </a:solidFill>
                <a:effectLst>
                  <a:outerShdw blurRad="63500" dir="3600000" algn="tl" rotWithShape="0">
                    <a:srgbClr val="000000">
                      <a:alpha val="70000"/>
                    </a:srgbClr>
                  </a:outerShdw>
                </a:effectLst>
              </a:rPr>
              <a:t>davanti al mistero della sofferenza: </a:t>
            </a:r>
          </a:p>
          <a:p>
            <a:pPr algn="ctr"/>
            <a:r>
              <a:rPr lang="it-IT" sz="5400" dirty="0">
                <a:ln w="18415" cmpd="sng">
                  <a:solidFill>
                    <a:srgbClr val="FFFFFF"/>
                  </a:solidFill>
                  <a:prstDash val="solid"/>
                </a:ln>
                <a:solidFill>
                  <a:srgbClr val="FFFFFF"/>
                </a:solidFill>
                <a:effectLst>
                  <a:outerShdw blurRad="63500" dir="3600000" algn="tl" rotWithShape="0">
                    <a:srgbClr val="000000">
                      <a:alpha val="70000"/>
                    </a:srgbClr>
                  </a:outerShdw>
                </a:effectLst>
              </a:rPr>
              <a:t>si è col Cristo che dà senso a tutta la vita. </a:t>
            </a:r>
          </a:p>
          <a:p>
            <a:pPr algn="ctr"/>
            <a:r>
              <a:rPr lang="it-IT"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Con Lui tutto ha un senso, </a:t>
            </a:r>
          </a:p>
          <a:p>
            <a:pPr algn="ctr"/>
            <a:r>
              <a:rPr lang="it-IT" sz="5400" dirty="0">
                <a:ln w="18415" cmpd="sng">
                  <a:solidFill>
                    <a:srgbClr val="FFFFFF"/>
                  </a:solidFill>
                  <a:prstDash val="solid"/>
                </a:ln>
                <a:solidFill>
                  <a:srgbClr val="FFFFFF"/>
                </a:solidFill>
                <a:effectLst>
                  <a:outerShdw blurRad="63500" dir="3600000" algn="tl" rotWithShape="0">
                    <a:srgbClr val="000000">
                      <a:alpha val="70000"/>
                    </a:srgbClr>
                  </a:outerShdw>
                </a:effectLst>
              </a:rPr>
              <a:t>compresi il dolore e la morte.</a:t>
            </a:r>
          </a:p>
          <a:p>
            <a:pPr algn="ctr"/>
            <a:endPar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it-IT"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San Giovanni Paolo II, Papa</a:t>
            </a:r>
            <a:endParaRPr lang="it-IT"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846273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p:txBody>
          <a:bodyPr/>
          <a:lstStyle/>
          <a:p>
            <a:endParaRPr lang="it-IT" dirty="0"/>
          </a:p>
        </p:txBody>
      </p:sp>
      <p:sp>
        <p:nvSpPr>
          <p:cNvPr id="4" name="Segnaposto contenuto 3"/>
          <p:cNvSpPr>
            <a:spLocks noGrp="1"/>
          </p:cNvSpPr>
          <p:nvPr>
            <p:ph sz="half" idx="2"/>
          </p:nvPr>
        </p:nvSpPr>
        <p:spPr/>
        <p:txBody>
          <a:bodyPr/>
          <a:lstStyle/>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138587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p:txBody>
          <a:bodyPr/>
          <a:lstStyle/>
          <a:p>
            <a:endParaRPr lang="it-IT" dirty="0"/>
          </a:p>
        </p:txBody>
      </p:sp>
      <p:sp>
        <p:nvSpPr>
          <p:cNvPr id="4" name="Segnaposto contenuto 3"/>
          <p:cNvSpPr>
            <a:spLocks noGrp="1"/>
          </p:cNvSpPr>
          <p:nvPr>
            <p:ph sz="half" idx="2"/>
          </p:nvPr>
        </p:nvSpPr>
        <p:spPr/>
        <p:txBody>
          <a:bodyPr/>
          <a:lstStyle/>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Tree>
    <p:extLst>
      <p:ext uri="{BB962C8B-B14F-4D97-AF65-F5344CB8AC3E}">
        <p14:creationId xmlns:p14="http://schemas.microsoft.com/office/powerpoint/2010/main" val="3799804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2492896"/>
            <a:ext cx="4038600" cy="3633267"/>
          </a:xfrm>
        </p:spPr>
        <p:txBody>
          <a:bodyPr>
            <a:normAutofit fontScale="92500" lnSpcReduction="10000"/>
          </a:bodyPr>
          <a:lstStyle/>
          <a:p>
            <a:r>
              <a:rPr lang="it-IT" dirty="0">
                <a:solidFill>
                  <a:srgbClr val="FFFF00"/>
                </a:solidFill>
              </a:rPr>
              <a:t>DOMANDA EDUCATIVA </a:t>
            </a:r>
            <a:r>
              <a:rPr lang="it-IT" dirty="0" smtClean="0">
                <a:solidFill>
                  <a:srgbClr val="FFFF00"/>
                </a:solidFill>
              </a:rPr>
              <a:t>ORIGINANTE</a:t>
            </a:r>
          </a:p>
          <a:p>
            <a:endParaRPr lang="it-IT" dirty="0" smtClean="0"/>
          </a:p>
          <a:p>
            <a:pPr marL="0" indent="0">
              <a:buNone/>
            </a:pPr>
            <a:r>
              <a:rPr lang="it-IT" dirty="0" smtClean="0"/>
              <a:t>È </a:t>
            </a:r>
            <a:r>
              <a:rPr lang="it-IT" dirty="0"/>
              <a:t>storicamente certo</a:t>
            </a:r>
          </a:p>
          <a:p>
            <a:pPr marL="0" indent="0">
              <a:buNone/>
            </a:pPr>
            <a:r>
              <a:rPr lang="it-IT" dirty="0"/>
              <a:t>che quel Gesù Cristo, </a:t>
            </a:r>
          </a:p>
          <a:p>
            <a:pPr marL="0" indent="0">
              <a:buNone/>
            </a:pPr>
            <a:r>
              <a:rPr lang="it-IT" dirty="0"/>
              <a:t>in cui credono i cristiani, </a:t>
            </a:r>
          </a:p>
          <a:p>
            <a:pPr marL="0" indent="0">
              <a:buNone/>
            </a:pPr>
            <a:r>
              <a:rPr lang="it-IT" dirty="0"/>
              <a:t>e </a:t>
            </a:r>
            <a:r>
              <a:rPr lang="it-IT" dirty="0" smtClean="0"/>
              <a:t>il gruppo dei suoi apostoli</a:t>
            </a:r>
            <a:endParaRPr lang="it-IT" dirty="0"/>
          </a:p>
          <a:p>
            <a:pPr marL="0" indent="0">
              <a:buNone/>
            </a:pPr>
            <a:r>
              <a:rPr lang="it-IT" dirty="0" smtClean="0"/>
              <a:t>siano </a:t>
            </a:r>
            <a:r>
              <a:rPr lang="it-IT" dirty="0"/>
              <a:t>realmente esistiti?</a:t>
            </a:r>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08224"/>
            <a:ext cx="4038600" cy="27099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CasellaDiTesto 1"/>
          <p:cNvSpPr txBox="1"/>
          <p:nvPr/>
        </p:nvSpPr>
        <p:spPr>
          <a:xfrm>
            <a:off x="4644008" y="5301208"/>
            <a:ext cx="4032448" cy="646331"/>
          </a:xfrm>
          <a:prstGeom prst="rect">
            <a:avLst/>
          </a:prstGeom>
          <a:noFill/>
        </p:spPr>
        <p:txBody>
          <a:bodyPr wrap="square" rtlCol="0">
            <a:spAutoFit/>
          </a:bodyPr>
          <a:lstStyle/>
          <a:p>
            <a:r>
              <a:rPr lang="it-IT" dirty="0" smtClean="0"/>
              <a:t>Giotto, La lavanda dei piedi, 1303-1305</a:t>
            </a:r>
          </a:p>
          <a:p>
            <a:r>
              <a:rPr lang="it-IT" dirty="0" smtClean="0"/>
              <a:t>Cappella degli Scrovegni, Padova</a:t>
            </a:r>
            <a:endParaRPr lang="it-IT" dirty="0"/>
          </a:p>
        </p:txBody>
      </p:sp>
    </p:spTree>
    <p:extLst>
      <p:ext uri="{BB962C8B-B14F-4D97-AF65-F5344CB8AC3E}">
        <p14:creationId xmlns:p14="http://schemas.microsoft.com/office/powerpoint/2010/main" val="3990008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2492896"/>
            <a:ext cx="4038600" cy="3633267"/>
          </a:xfrm>
        </p:spPr>
        <p:txBody>
          <a:bodyPr>
            <a:normAutofit lnSpcReduction="10000"/>
          </a:bodyPr>
          <a:lstStyle/>
          <a:p>
            <a:pPr marL="0" indent="0" algn="ctr">
              <a:buNone/>
            </a:pPr>
            <a:r>
              <a:rPr lang="it-IT" b="1" dirty="0" smtClean="0"/>
              <a:t>Per capire </a:t>
            </a:r>
          </a:p>
          <a:p>
            <a:pPr marL="0" indent="0" algn="ctr">
              <a:buNone/>
            </a:pPr>
            <a:r>
              <a:rPr lang="it-IT" b="1" dirty="0" smtClean="0"/>
              <a:t>se siano realmente esistiti e non si tratti invece </a:t>
            </a:r>
          </a:p>
          <a:p>
            <a:pPr marL="0" indent="0" algn="ctr">
              <a:buNone/>
            </a:pPr>
            <a:r>
              <a:rPr lang="it-IT" b="1" dirty="0" smtClean="0"/>
              <a:t>di un mito</a:t>
            </a:r>
            <a:br>
              <a:rPr lang="it-IT" b="1" dirty="0" smtClean="0"/>
            </a:br>
            <a:r>
              <a:rPr lang="it-IT" b="1" dirty="0" smtClean="0"/>
              <a:t/>
            </a:r>
            <a:br>
              <a:rPr lang="it-IT" b="1" dirty="0" smtClean="0"/>
            </a:br>
            <a:r>
              <a:rPr lang="it-IT" b="1" dirty="0" smtClean="0">
                <a:solidFill>
                  <a:srgbClr val="FFFF00"/>
                </a:solidFill>
              </a:rPr>
              <a:t>PARTIAMO</a:t>
            </a:r>
            <a:br>
              <a:rPr lang="it-IT" b="1" dirty="0" smtClean="0">
                <a:solidFill>
                  <a:srgbClr val="FFFF00"/>
                </a:solidFill>
              </a:rPr>
            </a:br>
            <a:r>
              <a:rPr lang="it-IT" b="1" dirty="0" smtClean="0">
                <a:solidFill>
                  <a:srgbClr val="FFFF00"/>
                </a:solidFill>
              </a:rPr>
              <a:t>DALLE</a:t>
            </a:r>
            <a:br>
              <a:rPr lang="it-IT" b="1" dirty="0" smtClean="0">
                <a:solidFill>
                  <a:srgbClr val="FFFF00"/>
                </a:solidFill>
              </a:rPr>
            </a:br>
            <a:r>
              <a:rPr lang="it-IT" b="1" dirty="0" smtClean="0">
                <a:solidFill>
                  <a:srgbClr val="FFFF00"/>
                </a:solidFill>
              </a:rPr>
              <a:t>FONTI STORICHE</a:t>
            </a:r>
            <a:endParaRPr lang="it-IT" b="1" dirty="0">
              <a:solidFill>
                <a:srgbClr val="FFFF00"/>
              </a:solidFill>
            </a:endParaRPr>
          </a:p>
          <a:p>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508224"/>
            <a:ext cx="4038600" cy="27099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CasellaDiTesto 1"/>
          <p:cNvSpPr txBox="1"/>
          <p:nvPr/>
        </p:nvSpPr>
        <p:spPr>
          <a:xfrm>
            <a:off x="4644008" y="5301208"/>
            <a:ext cx="4032448" cy="646331"/>
          </a:xfrm>
          <a:prstGeom prst="rect">
            <a:avLst/>
          </a:prstGeom>
          <a:noFill/>
        </p:spPr>
        <p:txBody>
          <a:bodyPr wrap="square" rtlCol="0">
            <a:spAutoFit/>
          </a:bodyPr>
          <a:lstStyle/>
          <a:p>
            <a:r>
              <a:rPr lang="it-IT" dirty="0" smtClean="0"/>
              <a:t>Giotto, La lavanda dei piedi, 1303-1305</a:t>
            </a:r>
          </a:p>
          <a:p>
            <a:r>
              <a:rPr lang="it-IT" dirty="0" smtClean="0"/>
              <a:t>Cappella degli Scrovegni, Padova</a:t>
            </a:r>
            <a:endParaRPr lang="it-IT" dirty="0"/>
          </a:p>
        </p:txBody>
      </p:sp>
    </p:spTree>
    <p:extLst>
      <p:ext uri="{BB962C8B-B14F-4D97-AF65-F5344CB8AC3E}">
        <p14:creationId xmlns:p14="http://schemas.microsoft.com/office/powerpoint/2010/main" val="121526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600201"/>
            <a:ext cx="4038600" cy="532656"/>
          </a:xfrm>
        </p:spPr>
        <p:txBody>
          <a:bodyPr>
            <a:normAutofit/>
          </a:bodyPr>
          <a:lstStyle/>
          <a:p>
            <a:pPr algn="ctr"/>
            <a:r>
              <a:rPr lang="it-IT" b="1" dirty="0" smtClean="0">
                <a:solidFill>
                  <a:srgbClr val="FFFF00"/>
                </a:solidFill>
              </a:rPr>
              <a:t>Suddivisione delle fonti</a:t>
            </a:r>
            <a:endParaRPr lang="it-IT" b="1" dirty="0">
              <a:solidFill>
                <a:srgbClr val="FFFF00"/>
              </a:solidFill>
            </a:endParaRPr>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
        <p:nvSpPr>
          <p:cNvPr id="2" name="CasellaDiTesto 1"/>
          <p:cNvSpPr txBox="1"/>
          <p:nvPr/>
        </p:nvSpPr>
        <p:spPr>
          <a:xfrm>
            <a:off x="539477" y="2260736"/>
            <a:ext cx="3888432" cy="4247317"/>
          </a:xfrm>
          <a:prstGeom prst="rect">
            <a:avLst/>
          </a:prstGeom>
          <a:noFill/>
        </p:spPr>
        <p:txBody>
          <a:bodyPr wrap="square" rtlCol="0">
            <a:spAutoFit/>
          </a:bodyPr>
          <a:lstStyle/>
          <a:p>
            <a:r>
              <a:rPr lang="it-IT" dirty="0" smtClean="0"/>
              <a:t>Con l’espressione </a:t>
            </a:r>
            <a:r>
              <a:rPr lang="it-IT" dirty="0" smtClean="0">
                <a:solidFill>
                  <a:srgbClr val="FFFF00"/>
                </a:solidFill>
              </a:rPr>
              <a:t>FONTI STORICHE </a:t>
            </a:r>
            <a:br>
              <a:rPr lang="it-IT" dirty="0" smtClean="0">
                <a:solidFill>
                  <a:srgbClr val="FFFF00"/>
                </a:solidFill>
              </a:rPr>
            </a:br>
            <a:r>
              <a:rPr lang="it-IT" dirty="0" smtClean="0"/>
              <a:t>si intende tutto ciò che è d’aiuto agli studiosi per </a:t>
            </a:r>
            <a:r>
              <a:rPr lang="it-IT" u="sng" dirty="0" smtClean="0"/>
              <a:t>conoscere</a:t>
            </a:r>
            <a:r>
              <a:rPr lang="it-IT" dirty="0" smtClean="0"/>
              <a:t>, </a:t>
            </a:r>
            <a:r>
              <a:rPr lang="it-IT" u="sng" dirty="0" smtClean="0"/>
              <a:t>datare</a:t>
            </a:r>
            <a:r>
              <a:rPr lang="it-IT" dirty="0" smtClean="0"/>
              <a:t> e </a:t>
            </a:r>
            <a:r>
              <a:rPr lang="it-IT" u="sng" dirty="0" smtClean="0"/>
              <a:t>ricostruire</a:t>
            </a:r>
            <a:r>
              <a:rPr lang="it-IT" dirty="0" smtClean="0"/>
              <a:t> eventi del passato.</a:t>
            </a:r>
          </a:p>
          <a:p>
            <a:endParaRPr lang="it-IT" dirty="0" smtClean="0"/>
          </a:p>
          <a:p>
            <a:r>
              <a:rPr lang="it-IT" dirty="0" smtClean="0"/>
              <a:t>Si </a:t>
            </a:r>
            <a:r>
              <a:rPr lang="it-IT" dirty="0"/>
              <a:t>tratta di tracce, che possono </a:t>
            </a:r>
            <a:r>
              <a:rPr lang="it-IT" dirty="0" smtClean="0"/>
              <a:t>far comprendere uno o più aspetti di ciò su cui si indaga.</a:t>
            </a:r>
            <a:endParaRPr lang="it-IT" dirty="0"/>
          </a:p>
          <a:p>
            <a:r>
              <a:rPr lang="it-IT" dirty="0" smtClean="0"/>
              <a:t>Queste tracce, chiamate </a:t>
            </a:r>
            <a:r>
              <a:rPr lang="it-IT" dirty="0" smtClean="0">
                <a:solidFill>
                  <a:srgbClr val="FFFF00"/>
                </a:solidFill>
              </a:rPr>
              <a:t>FONTI</a:t>
            </a:r>
            <a:r>
              <a:rPr lang="it-IT" dirty="0" smtClean="0"/>
              <a:t>, vanno analizzate e interpretate dallo storico e da altri esperti. </a:t>
            </a:r>
          </a:p>
          <a:p>
            <a:r>
              <a:rPr lang="it-IT" dirty="0" smtClean="0"/>
              <a:t>Esse possono essere oggetto di indagine </a:t>
            </a:r>
            <a:r>
              <a:rPr lang="it-IT" dirty="0"/>
              <a:t>giuridica, scientifica</a:t>
            </a:r>
            <a:r>
              <a:rPr lang="it-IT" dirty="0" smtClean="0"/>
              <a:t>, chimica, documentaristica, archeologica, storico-critica, linguistico-filologica,... </a:t>
            </a:r>
            <a:endParaRPr lang="it-IT" dirty="0"/>
          </a:p>
        </p:txBody>
      </p:sp>
      <p:sp>
        <p:nvSpPr>
          <p:cNvPr id="10" name="CasellaDiTesto 9"/>
          <p:cNvSpPr txBox="1"/>
          <p:nvPr/>
        </p:nvSpPr>
        <p:spPr>
          <a:xfrm>
            <a:off x="4729044" y="1700808"/>
            <a:ext cx="3888432" cy="4801314"/>
          </a:xfrm>
          <a:prstGeom prst="rect">
            <a:avLst/>
          </a:prstGeom>
          <a:noFill/>
        </p:spPr>
        <p:txBody>
          <a:bodyPr wrap="square" rtlCol="0">
            <a:spAutoFit/>
          </a:bodyPr>
          <a:lstStyle/>
          <a:p>
            <a:r>
              <a:rPr lang="it-IT" dirty="0" smtClean="0"/>
              <a:t>Le fonti storiche </a:t>
            </a:r>
            <a:r>
              <a:rPr lang="it-IT" dirty="0"/>
              <a:t>si </a:t>
            </a:r>
            <a:r>
              <a:rPr lang="it-IT" dirty="0" smtClean="0"/>
              <a:t>suddividono</a:t>
            </a:r>
            <a:br>
              <a:rPr lang="it-IT" dirty="0" smtClean="0"/>
            </a:br>
            <a:r>
              <a:rPr lang="it-IT" dirty="0" smtClean="0"/>
              <a:t>in base all’intenzionalità in:</a:t>
            </a:r>
            <a:endParaRPr lang="it-IT" dirty="0"/>
          </a:p>
          <a:p>
            <a:pPr marL="285750" indent="-285750">
              <a:buFontTx/>
              <a:buChar char="-"/>
            </a:pPr>
            <a:r>
              <a:rPr lang="it-IT" dirty="0" smtClean="0">
                <a:solidFill>
                  <a:srgbClr val="FFFF00"/>
                </a:solidFill>
              </a:rPr>
              <a:t>volontarie</a:t>
            </a:r>
            <a:r>
              <a:rPr lang="it-IT" dirty="0" smtClean="0"/>
              <a:t>, cioè lasciate consapevolmente con lo scopo di tramandare ai posteri qualcosa;</a:t>
            </a:r>
          </a:p>
          <a:p>
            <a:pPr marL="285750" indent="-285750">
              <a:buFontTx/>
              <a:buChar char="-"/>
            </a:pPr>
            <a:r>
              <a:rPr lang="it-IT" dirty="0" smtClean="0">
                <a:solidFill>
                  <a:srgbClr val="FFFF00"/>
                </a:solidFill>
              </a:rPr>
              <a:t>involontarie</a:t>
            </a:r>
            <a:r>
              <a:rPr lang="it-IT" dirty="0" smtClean="0"/>
              <a:t>, ovvero lasciate non intenzionalmente sia dall’uomo che dalla natura.</a:t>
            </a:r>
          </a:p>
          <a:p>
            <a:r>
              <a:rPr lang="it-IT" dirty="0" smtClean="0"/>
              <a:t>In base alla vicinanza temporale in:</a:t>
            </a:r>
          </a:p>
          <a:p>
            <a:pPr marL="285750" indent="-285750">
              <a:buFontTx/>
              <a:buChar char="-"/>
            </a:pPr>
            <a:r>
              <a:rPr lang="it-IT" dirty="0" smtClean="0">
                <a:solidFill>
                  <a:srgbClr val="FFFF00"/>
                </a:solidFill>
              </a:rPr>
              <a:t>primarie</a:t>
            </a:r>
            <a:r>
              <a:rPr lang="it-IT" dirty="0"/>
              <a:t>, </a:t>
            </a:r>
            <a:r>
              <a:rPr lang="it-IT" dirty="0" smtClean="0"/>
              <a:t>importantissime perché appartenenti esattamente al periodo storico di riferimento;</a:t>
            </a:r>
          </a:p>
          <a:p>
            <a:pPr marL="285750" indent="-285750">
              <a:buFontTx/>
              <a:buChar char="-"/>
            </a:pPr>
            <a:r>
              <a:rPr lang="it-IT" dirty="0" smtClean="0">
                <a:solidFill>
                  <a:srgbClr val="FFFF00"/>
                </a:solidFill>
              </a:rPr>
              <a:t>secondarie</a:t>
            </a:r>
            <a:r>
              <a:rPr lang="it-IT" dirty="0" smtClean="0"/>
              <a:t>, rilevanti anche se di epoche successive e spesso frutto della mediazione di uno o più storici che hanno tentato la ricostruzione o l’interpretazione di un fatto storico.</a:t>
            </a:r>
            <a:endParaRPr lang="it-IT" dirty="0"/>
          </a:p>
        </p:txBody>
      </p:sp>
    </p:spTree>
    <p:extLst>
      <p:ext uri="{BB962C8B-B14F-4D97-AF65-F5344CB8AC3E}">
        <p14:creationId xmlns:p14="http://schemas.microsoft.com/office/powerpoint/2010/main" val="492068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600201"/>
            <a:ext cx="4038600" cy="532656"/>
          </a:xfrm>
        </p:spPr>
        <p:txBody>
          <a:bodyPr>
            <a:normAutofit fontScale="92500"/>
          </a:bodyPr>
          <a:lstStyle/>
          <a:p>
            <a:pPr algn="ctr"/>
            <a:r>
              <a:rPr lang="it-IT" b="1" dirty="0" smtClean="0">
                <a:solidFill>
                  <a:srgbClr val="FFFF00"/>
                </a:solidFill>
              </a:rPr>
              <a:t>Classificazione delle fonti</a:t>
            </a:r>
            <a:endParaRPr lang="it-IT" b="1" dirty="0">
              <a:solidFill>
                <a:srgbClr val="FFFF00"/>
              </a:solidFill>
            </a:endParaRPr>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
        <p:nvSpPr>
          <p:cNvPr id="2" name="CasellaDiTesto 1"/>
          <p:cNvSpPr txBox="1"/>
          <p:nvPr/>
        </p:nvSpPr>
        <p:spPr>
          <a:xfrm>
            <a:off x="539476" y="2260736"/>
            <a:ext cx="4392563" cy="4247317"/>
          </a:xfrm>
          <a:prstGeom prst="rect">
            <a:avLst/>
          </a:prstGeom>
          <a:noFill/>
        </p:spPr>
        <p:txBody>
          <a:bodyPr wrap="square" rtlCol="0">
            <a:spAutoFit/>
          </a:bodyPr>
          <a:lstStyle/>
          <a:p>
            <a:r>
              <a:rPr lang="it-IT" dirty="0"/>
              <a:t>Le fonti storiche possono essere catalogate  in base alle loro caratteristiche in:</a:t>
            </a:r>
          </a:p>
          <a:p>
            <a:pPr marL="285750" indent="-285750">
              <a:buFontTx/>
              <a:buChar char="-"/>
            </a:pPr>
            <a:r>
              <a:rPr lang="it-IT" dirty="0">
                <a:solidFill>
                  <a:srgbClr val="FFFF00"/>
                </a:solidFill>
              </a:rPr>
              <a:t>scritte</a:t>
            </a:r>
            <a:r>
              <a:rPr lang="it-IT" dirty="0"/>
              <a:t>, ovvero che hanno a che fare con la scrittura, al di là del tipo di supporto su cui si trovi scritto il testo;</a:t>
            </a:r>
          </a:p>
          <a:p>
            <a:pPr marL="285750" indent="-285750">
              <a:buFontTx/>
              <a:buChar char="-"/>
            </a:pPr>
            <a:r>
              <a:rPr lang="it-IT" dirty="0">
                <a:solidFill>
                  <a:srgbClr val="FFFF00"/>
                </a:solidFill>
              </a:rPr>
              <a:t>orali</a:t>
            </a:r>
            <a:r>
              <a:rPr lang="it-IT" dirty="0"/>
              <a:t>, ossia trasmesse a voce da una persona ad un’altra;</a:t>
            </a:r>
          </a:p>
          <a:p>
            <a:pPr marL="285750" indent="-285750">
              <a:buFontTx/>
              <a:buChar char="-"/>
            </a:pPr>
            <a:r>
              <a:rPr lang="it-IT" dirty="0">
                <a:solidFill>
                  <a:srgbClr val="FFFF00"/>
                </a:solidFill>
              </a:rPr>
              <a:t>visive</a:t>
            </a:r>
            <a:r>
              <a:rPr lang="it-IT" dirty="0"/>
              <a:t>, cioè che interessano l’osservazione dell’oggetto in sé.</a:t>
            </a:r>
          </a:p>
          <a:p>
            <a:r>
              <a:rPr lang="it-IT" dirty="0"/>
              <a:t>Queste ultime si suddividono in:</a:t>
            </a:r>
          </a:p>
          <a:p>
            <a:pPr marL="285750" indent="-285750">
              <a:buFontTx/>
              <a:buChar char="-"/>
            </a:pPr>
            <a:r>
              <a:rPr lang="it-IT" dirty="0">
                <a:solidFill>
                  <a:srgbClr val="FFFF00"/>
                </a:solidFill>
              </a:rPr>
              <a:t>mute o materiali</a:t>
            </a:r>
            <a:r>
              <a:rPr lang="it-IT" dirty="0"/>
              <a:t> come oggetti, edifici e altre opere realizzati dall’uomo e resti di animali, vegetali, tracce organiche…</a:t>
            </a:r>
          </a:p>
          <a:p>
            <a:pPr marL="285750" indent="-285750">
              <a:buFontTx/>
              <a:buChar char="-"/>
            </a:pPr>
            <a:r>
              <a:rPr lang="it-IT" dirty="0">
                <a:solidFill>
                  <a:srgbClr val="FFFF00"/>
                </a:solidFill>
              </a:rPr>
              <a:t>iconografiche</a:t>
            </a:r>
            <a:r>
              <a:rPr lang="it-IT" dirty="0"/>
              <a:t>, costituite da tutto ciò su cui è riportata qualche immagine.</a:t>
            </a:r>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9179726">
            <a:off x="8099435" y="4346723"/>
            <a:ext cx="530403" cy="715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6667" r="89744"/>
                    </a14:imgEffect>
                  </a14:imgLayer>
                </a14:imgProps>
              </a:ext>
              <a:ext uri="{28A0092B-C50C-407E-A947-70E740481C1C}">
                <a14:useLocalDpi xmlns:a14="http://schemas.microsoft.com/office/drawing/2010/main" val="0"/>
              </a:ext>
            </a:extLst>
          </a:blip>
          <a:srcRect/>
          <a:stretch>
            <a:fillRect/>
          </a:stretch>
        </p:blipFill>
        <p:spPr bwMode="auto">
          <a:xfrm>
            <a:off x="4935695" y="4550655"/>
            <a:ext cx="185737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916645" y="1575956"/>
            <a:ext cx="187642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639" b="93056" l="4425" r="96681"/>
                    </a14:imgEffect>
                  </a14:imgLayer>
                </a14:imgProps>
              </a:ext>
              <a:ext uri="{28A0092B-C50C-407E-A947-70E740481C1C}">
                <a14:useLocalDpi xmlns:a14="http://schemas.microsoft.com/office/drawing/2010/main" val="0"/>
              </a:ext>
            </a:extLst>
          </a:blip>
          <a:srcRect/>
          <a:stretch>
            <a:fillRect/>
          </a:stretch>
        </p:blipFill>
        <p:spPr bwMode="auto">
          <a:xfrm>
            <a:off x="6833503" y="4772597"/>
            <a:ext cx="1936626" cy="185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222" b="90000" l="9497" r="89944"/>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44208" y="1575956"/>
            <a:ext cx="2489999" cy="2503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75193" y="3565244"/>
            <a:ext cx="179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10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4648200" y="1988840"/>
            <a:ext cx="4038600" cy="4464496"/>
          </a:xfrm>
        </p:spPr>
        <p:txBody>
          <a:bodyPr>
            <a:normAutofit fontScale="62500" lnSpcReduction="20000"/>
          </a:bodyPr>
          <a:lstStyle/>
          <a:p>
            <a:r>
              <a:rPr lang="it-IT" dirty="0" smtClean="0"/>
              <a:t>Quando parliamo di fonti storiche, vuol dire che stiamo cercando tracce concrete di un fatto reale.</a:t>
            </a:r>
          </a:p>
          <a:p>
            <a:endParaRPr lang="it-IT" sz="1500" dirty="0"/>
          </a:p>
          <a:p>
            <a:r>
              <a:rPr lang="it-IT" dirty="0" smtClean="0"/>
              <a:t>Se ci sono tracce concrete su Gesù e i suoi seguaci e sulla loro vita, occorre valutarle con gli stessi criteri utilizzati per qualsiasi personaggio ed evento della storia.</a:t>
            </a:r>
          </a:p>
          <a:p>
            <a:endParaRPr lang="it-IT" sz="1500" dirty="0" smtClean="0"/>
          </a:p>
          <a:p>
            <a:r>
              <a:rPr lang="it-IT" dirty="0" smtClean="0"/>
              <a:t>Le eventuali tracce andranno catalogate secondo le abituali tipologie di fonti: scritte, orali, visive.</a:t>
            </a:r>
          </a:p>
          <a:p>
            <a:endParaRPr lang="it-IT" sz="1300" dirty="0" smtClean="0"/>
          </a:p>
          <a:p>
            <a:r>
              <a:rPr lang="it-IT" dirty="0" smtClean="0"/>
              <a:t>Le fonti andranno suddivise in cristiane (di parte) e non cristiane (indipendenti).</a:t>
            </a:r>
          </a:p>
          <a:p>
            <a:endParaRPr lang="it-IT" sz="1300" dirty="0"/>
          </a:p>
          <a:p>
            <a:r>
              <a:rPr lang="it-IT" dirty="0" smtClean="0"/>
              <a:t>Vanno quindi distinte in primarie e secondarie secondo l’epoca.</a:t>
            </a:r>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22447" y="2852936"/>
            <a:ext cx="1559865" cy="142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48" b="100000" l="0" r="100000"/>
                    </a14:imgEffect>
                  </a14:imgLayer>
                </a14:imgProps>
              </a:ext>
              <a:ext uri="{28A0092B-C50C-407E-A947-70E740481C1C}">
                <a14:useLocalDpi xmlns:a14="http://schemas.microsoft.com/office/drawing/2010/main" val="0"/>
              </a:ext>
            </a:extLst>
          </a:blip>
          <a:srcRect/>
          <a:stretch>
            <a:fillRect/>
          </a:stretch>
        </p:blipFill>
        <p:spPr bwMode="auto">
          <a:xfrm>
            <a:off x="3563888" y="4593707"/>
            <a:ext cx="1115803" cy="172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2446985" y="5758118"/>
            <a:ext cx="1230579" cy="507513"/>
          </a:xfrm>
          <a:prstGeom prst="rect">
            <a:avLst/>
          </a:prstGeom>
          <a:noFill/>
        </p:spPr>
        <p:txBody>
          <a:bodyPr wrap="none" rtlCol="0">
            <a:normAutofit fontScale="62500" lnSpcReduction="20000"/>
          </a:bodyPr>
          <a:lstStyle/>
          <a:p>
            <a:pPr algn="r"/>
            <a:r>
              <a:rPr lang="it-IT" dirty="0" smtClean="0"/>
              <a:t>Vangelo di Giuda</a:t>
            </a:r>
          </a:p>
          <a:p>
            <a:pPr algn="r"/>
            <a:r>
              <a:rPr lang="it-IT" dirty="0" smtClean="0"/>
              <a:t>Egitto</a:t>
            </a:r>
          </a:p>
          <a:p>
            <a:pPr algn="r"/>
            <a:r>
              <a:rPr lang="it-IT" dirty="0" smtClean="0"/>
              <a:t>II-III sec. d.C.</a:t>
            </a:r>
            <a:endParaRPr lang="it-IT" dirty="0"/>
          </a:p>
        </p:txBody>
      </p:sp>
      <p:sp>
        <p:nvSpPr>
          <p:cNvPr id="5" name="CasellaDiTesto 4"/>
          <p:cNvSpPr txBox="1"/>
          <p:nvPr/>
        </p:nvSpPr>
        <p:spPr>
          <a:xfrm>
            <a:off x="3062275" y="4081645"/>
            <a:ext cx="1573034" cy="499483"/>
          </a:xfrm>
          <a:prstGeom prst="rect">
            <a:avLst/>
          </a:prstGeom>
          <a:noFill/>
        </p:spPr>
        <p:txBody>
          <a:bodyPr wrap="none" rtlCol="0">
            <a:normAutofit fontScale="62500" lnSpcReduction="20000"/>
          </a:bodyPr>
          <a:lstStyle/>
          <a:p>
            <a:pPr algn="r"/>
            <a:r>
              <a:rPr lang="it-IT" dirty="0"/>
              <a:t>Catacombe </a:t>
            </a:r>
          </a:p>
          <a:p>
            <a:pPr algn="r"/>
            <a:r>
              <a:rPr lang="it-IT" dirty="0"/>
              <a:t>di s. Sebastiano </a:t>
            </a:r>
          </a:p>
          <a:p>
            <a:pPr algn="r"/>
            <a:r>
              <a:rPr lang="it-IT" dirty="0" smtClean="0"/>
              <a:t>Roma, I-III sec. d.C.</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975120"/>
            <a:ext cx="948423" cy="115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sellaDiTesto 10"/>
          <p:cNvSpPr txBox="1"/>
          <p:nvPr/>
        </p:nvSpPr>
        <p:spPr>
          <a:xfrm>
            <a:off x="1283423" y="3093330"/>
            <a:ext cx="1680610" cy="520509"/>
          </a:xfrm>
          <a:prstGeom prst="rect">
            <a:avLst/>
          </a:prstGeom>
          <a:noFill/>
        </p:spPr>
        <p:txBody>
          <a:bodyPr wrap="none" rtlCol="0">
            <a:normAutofit fontScale="62500" lnSpcReduction="20000"/>
          </a:bodyPr>
          <a:lstStyle/>
          <a:p>
            <a:r>
              <a:rPr lang="it-IT" dirty="0" smtClean="0"/>
              <a:t>Vangelo di Marco,</a:t>
            </a:r>
          </a:p>
          <a:p>
            <a:r>
              <a:rPr lang="it-IT" dirty="0" err="1" smtClean="0"/>
              <a:t>Qumran</a:t>
            </a:r>
            <a:r>
              <a:rPr lang="it-IT" dirty="0" smtClean="0"/>
              <a:t>  I sec. </a:t>
            </a:r>
            <a:r>
              <a:rPr lang="it-IT" dirty="0"/>
              <a:t>d</a:t>
            </a:r>
            <a:r>
              <a:rPr lang="it-IT" dirty="0" smtClean="0"/>
              <a:t>.C.</a:t>
            </a:r>
          </a:p>
          <a:p>
            <a:r>
              <a:rPr lang="it-IT" dirty="0" smtClean="0"/>
              <a:t>(area del Mar Morto).</a:t>
            </a:r>
            <a:endParaRPr lang="it-IT" dirty="0"/>
          </a:p>
        </p:txBody>
      </p:sp>
      <p:sp>
        <p:nvSpPr>
          <p:cNvPr id="12" name="Segnaposto contenuto 2"/>
          <p:cNvSpPr txBox="1">
            <a:spLocks/>
          </p:cNvSpPr>
          <p:nvPr/>
        </p:nvSpPr>
        <p:spPr>
          <a:xfrm>
            <a:off x="457200" y="1600201"/>
            <a:ext cx="3826768" cy="125273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0" indent="0">
              <a:buNone/>
            </a:pPr>
            <a:r>
              <a:rPr lang="it-IT" b="1" dirty="0" smtClean="0">
                <a:solidFill>
                  <a:srgbClr val="FFFF00"/>
                </a:solidFill>
              </a:rPr>
              <a:t>Le fonti del Cristianesimo primitivo</a:t>
            </a:r>
          </a:p>
          <a:p>
            <a:pPr marL="0" lvl="0" indent="0">
              <a:buNone/>
            </a:pPr>
            <a:r>
              <a:rPr lang="it-IT" sz="1800" dirty="0" smtClean="0">
                <a:solidFill>
                  <a:prstClr val="white"/>
                </a:solidFill>
              </a:rPr>
              <a:t>Su </a:t>
            </a:r>
            <a:r>
              <a:rPr lang="it-IT" sz="1800" dirty="0">
                <a:solidFill>
                  <a:prstClr val="white"/>
                </a:solidFill>
              </a:rPr>
              <a:t>Gesù, </a:t>
            </a:r>
            <a:r>
              <a:rPr lang="it-IT" sz="1800" dirty="0" smtClean="0">
                <a:solidFill>
                  <a:prstClr val="white"/>
                </a:solidFill>
              </a:rPr>
              <a:t>gli </a:t>
            </a:r>
            <a:r>
              <a:rPr lang="it-IT" sz="1800" dirty="0">
                <a:solidFill>
                  <a:prstClr val="white"/>
                </a:solidFill>
              </a:rPr>
              <a:t>apostoli </a:t>
            </a:r>
            <a:r>
              <a:rPr lang="it-IT" sz="1800" dirty="0" smtClean="0">
                <a:solidFill>
                  <a:prstClr val="white"/>
                </a:solidFill>
              </a:rPr>
              <a:t>e </a:t>
            </a:r>
            <a:r>
              <a:rPr lang="it-IT" sz="1800" dirty="0">
                <a:solidFill>
                  <a:prstClr val="white"/>
                </a:solidFill>
              </a:rPr>
              <a:t>i primi cristiani</a:t>
            </a:r>
          </a:p>
          <a:p>
            <a:endParaRPr lang="it-IT" b="1" dirty="0">
              <a:solidFill>
                <a:srgbClr val="FFFF00"/>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923" y="4081645"/>
            <a:ext cx="1852613"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p:cNvSpPr txBox="1"/>
          <p:nvPr/>
        </p:nvSpPr>
        <p:spPr>
          <a:xfrm>
            <a:off x="295950" y="5758119"/>
            <a:ext cx="1968557" cy="519129"/>
          </a:xfrm>
          <a:prstGeom prst="rect">
            <a:avLst/>
          </a:prstGeom>
          <a:noFill/>
        </p:spPr>
        <p:txBody>
          <a:bodyPr wrap="none" rtlCol="0">
            <a:normAutofit fontScale="62500" lnSpcReduction="20000"/>
          </a:bodyPr>
          <a:lstStyle/>
          <a:p>
            <a:r>
              <a:rPr lang="it-IT" dirty="0" smtClean="0"/>
              <a:t>Cornelio Tacito, 55-120 d.C.</a:t>
            </a:r>
          </a:p>
          <a:p>
            <a:r>
              <a:rPr lang="it-IT" dirty="0"/>
              <a:t>oratore, politico, </a:t>
            </a:r>
            <a:endParaRPr lang="it-IT" dirty="0" smtClean="0"/>
          </a:p>
          <a:p>
            <a:r>
              <a:rPr lang="it-IT" dirty="0" smtClean="0"/>
              <a:t>scrittore </a:t>
            </a:r>
            <a:r>
              <a:rPr lang="it-IT" dirty="0"/>
              <a:t>e storico romano</a:t>
            </a:r>
            <a:r>
              <a:rPr lang="it-IT" dirty="0" smtClean="0"/>
              <a:t> </a:t>
            </a:r>
            <a:endParaRPr lang="it-IT" dirty="0"/>
          </a:p>
        </p:txBody>
      </p:sp>
      <p:sp>
        <p:nvSpPr>
          <p:cNvPr id="9" name="Rettangolo 8"/>
          <p:cNvSpPr/>
          <p:nvPr/>
        </p:nvSpPr>
        <p:spPr>
          <a:xfrm rot="19863496">
            <a:off x="1605274" y="4258115"/>
            <a:ext cx="2153068" cy="830839"/>
          </a:xfrm>
          <a:prstGeom prst="rect">
            <a:avLst/>
          </a:prstGeom>
          <a:noFill/>
        </p:spPr>
        <p:txBody>
          <a:bodyPr wrap="square" lIns="91440" tIns="45720" rIns="91440" bIns="45720">
            <a:normAutofit fontScale="550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alcuni </a:t>
            </a:r>
          </a:p>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esempi </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887916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533400" y="1575956"/>
            <a:ext cx="3966592" cy="1420996"/>
          </a:xfrm>
        </p:spPr>
        <p:txBody>
          <a:bodyPr>
            <a:normAutofit fontScale="92500"/>
          </a:bodyPr>
          <a:lstStyle/>
          <a:p>
            <a:r>
              <a:rPr lang="it-IT" b="1" dirty="0" smtClean="0">
                <a:solidFill>
                  <a:srgbClr val="FFFF00"/>
                </a:solidFill>
              </a:rPr>
              <a:t>FONTI VISIVE MUTE</a:t>
            </a:r>
            <a:br>
              <a:rPr lang="it-IT" b="1" dirty="0" smtClean="0">
                <a:solidFill>
                  <a:srgbClr val="FFFF00"/>
                </a:solidFill>
              </a:rPr>
            </a:br>
            <a:r>
              <a:rPr lang="it-IT" b="1" dirty="0" smtClean="0">
                <a:solidFill>
                  <a:srgbClr val="FFFF00"/>
                </a:solidFill>
              </a:rPr>
              <a:t>volontarie e involontarie</a:t>
            </a:r>
          </a:p>
          <a:p>
            <a:pPr marL="0" indent="0">
              <a:buNone/>
            </a:pPr>
            <a:r>
              <a:rPr lang="it-IT" dirty="0" smtClean="0"/>
              <a:t>Betlemme, antica Giudea</a:t>
            </a:r>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sp>
        <p:nvSpPr>
          <p:cNvPr id="2" name="CasellaDiTesto 1"/>
          <p:cNvSpPr txBox="1"/>
          <p:nvPr/>
        </p:nvSpPr>
        <p:spPr>
          <a:xfrm>
            <a:off x="6228184" y="2924943"/>
            <a:ext cx="2330570" cy="1510853"/>
          </a:xfrm>
          <a:prstGeom prst="rect">
            <a:avLst/>
          </a:prstGeom>
          <a:noFill/>
        </p:spPr>
        <p:txBody>
          <a:bodyPr wrap="square" rtlCol="0">
            <a:normAutofit fontScale="62500" lnSpcReduction="20000"/>
          </a:bodyPr>
          <a:lstStyle/>
          <a:p>
            <a:pPr algn="ctr"/>
            <a:r>
              <a:rPr lang="it-IT" b="1" dirty="0" smtClean="0">
                <a:solidFill>
                  <a:srgbClr val="FFFF00"/>
                </a:solidFill>
              </a:rPr>
              <a:t>FONTE SCRITTA</a:t>
            </a:r>
          </a:p>
          <a:p>
            <a:pPr algn="ctr"/>
            <a:r>
              <a:rPr lang="it-IT" b="1" dirty="0" smtClean="0">
                <a:solidFill>
                  <a:srgbClr val="FFFF00"/>
                </a:solidFill>
              </a:rPr>
              <a:t>Sigillo con menzione </a:t>
            </a:r>
          </a:p>
          <a:p>
            <a:pPr algn="ctr"/>
            <a:r>
              <a:rPr lang="it-IT" b="1" dirty="0" smtClean="0">
                <a:solidFill>
                  <a:srgbClr val="FFFF00"/>
                </a:solidFill>
              </a:rPr>
              <a:t>di Betlemme, </a:t>
            </a:r>
            <a:br>
              <a:rPr lang="it-IT" b="1" dirty="0" smtClean="0">
                <a:solidFill>
                  <a:srgbClr val="FFFF00"/>
                </a:solidFill>
              </a:rPr>
            </a:br>
            <a:r>
              <a:rPr lang="it-IT" b="1" dirty="0" smtClean="0">
                <a:solidFill>
                  <a:srgbClr val="FFFF00"/>
                </a:solidFill>
              </a:rPr>
              <a:t>VII </a:t>
            </a:r>
            <a:r>
              <a:rPr lang="it-IT" b="1" dirty="0">
                <a:solidFill>
                  <a:srgbClr val="FFFF00"/>
                </a:solidFill>
              </a:rPr>
              <a:t>sec. a.C</a:t>
            </a:r>
            <a:r>
              <a:rPr lang="it-IT" b="1" dirty="0" smtClean="0">
                <a:solidFill>
                  <a:srgbClr val="FFFF00"/>
                </a:solidFill>
              </a:rPr>
              <a:t>., </a:t>
            </a:r>
          </a:p>
          <a:p>
            <a:pPr algn="ctr"/>
            <a:r>
              <a:rPr lang="it-IT" b="1" dirty="0" smtClean="0">
                <a:solidFill>
                  <a:srgbClr val="FFFF00"/>
                </a:solidFill>
              </a:rPr>
              <a:t>a </a:t>
            </a:r>
            <a:r>
              <a:rPr lang="it-IT" b="1" dirty="0">
                <a:solidFill>
                  <a:srgbClr val="FFFF00"/>
                </a:solidFill>
              </a:rPr>
              <a:t>caratteri </a:t>
            </a:r>
            <a:r>
              <a:rPr lang="it-IT" b="1" dirty="0" smtClean="0">
                <a:solidFill>
                  <a:srgbClr val="FFFF00"/>
                </a:solidFill>
              </a:rPr>
              <a:t>ebraici.</a:t>
            </a:r>
            <a:endParaRPr lang="it-IT" b="1" dirty="0">
              <a:solidFill>
                <a:srgbClr val="FFFF00"/>
              </a:solidFill>
            </a:endParaRPr>
          </a:p>
          <a:p>
            <a:pPr algn="ctr"/>
            <a:r>
              <a:rPr lang="it-IT" b="1" dirty="0" smtClean="0">
                <a:solidFill>
                  <a:srgbClr val="FFFF00"/>
                </a:solidFill>
              </a:rPr>
              <a:t>Periodo del I Tempio </a:t>
            </a:r>
          </a:p>
          <a:p>
            <a:pPr algn="ctr"/>
            <a:r>
              <a:rPr lang="it-IT" b="1" dirty="0" smtClean="0">
                <a:solidFill>
                  <a:srgbClr val="FFFF00"/>
                </a:solidFill>
              </a:rPr>
              <a:t>(1006-586 a.C.)</a:t>
            </a:r>
          </a:p>
          <a:p>
            <a:pPr algn="ctr"/>
            <a:r>
              <a:rPr lang="it-IT" b="1" dirty="0" smtClean="0">
                <a:solidFill>
                  <a:srgbClr val="FFFF00"/>
                </a:solidFill>
              </a:rPr>
              <a:t>Prima menzione di Betlemme</a:t>
            </a:r>
          </a:p>
          <a:p>
            <a:pPr algn="ctr"/>
            <a:r>
              <a:rPr lang="it-IT" b="1" dirty="0" smtClean="0">
                <a:solidFill>
                  <a:srgbClr val="FFFF00"/>
                </a:solidFill>
              </a:rPr>
              <a:t>al di fuori dalla Bibbia</a:t>
            </a:r>
          </a:p>
        </p:txBody>
      </p:sp>
      <p:sp>
        <p:nvSpPr>
          <p:cNvPr id="5" name="CasellaDiTesto 4"/>
          <p:cNvSpPr txBox="1"/>
          <p:nvPr/>
        </p:nvSpPr>
        <p:spPr>
          <a:xfrm>
            <a:off x="572355" y="3356992"/>
            <a:ext cx="4359685" cy="1296144"/>
          </a:xfrm>
          <a:prstGeom prst="rect">
            <a:avLst/>
          </a:prstGeom>
          <a:noFill/>
        </p:spPr>
        <p:txBody>
          <a:bodyPr wrap="square" rtlCol="0">
            <a:normAutofit fontScale="92500" lnSpcReduction="10000"/>
          </a:bodyPr>
          <a:lstStyle/>
          <a:p>
            <a:pPr algn="just"/>
            <a:r>
              <a:rPr lang="it-IT" dirty="0" smtClean="0"/>
              <a:t>VIDEO documentario</a:t>
            </a:r>
          </a:p>
          <a:p>
            <a:pPr algn="just"/>
            <a:r>
              <a:rPr lang="it-IT" dirty="0" smtClean="0">
                <a:hlinkClick r:id="rId2"/>
              </a:rPr>
              <a:t>http://www.fmc-terrasanta.org/it/archeologia-cultura-e-altre-religioni.html?vid=5415</a:t>
            </a:r>
            <a:endParaRPr lang="it-IT" dirty="0"/>
          </a:p>
          <a:p>
            <a:pPr algn="just"/>
            <a:r>
              <a:rPr lang="it-IT" dirty="0" smtClean="0"/>
              <a:t>Betlemme al </a:t>
            </a:r>
            <a:r>
              <a:rPr lang="it-IT" dirty="0"/>
              <a:t>tempo di </a:t>
            </a:r>
            <a:r>
              <a:rPr lang="it-IT" dirty="0" smtClean="0"/>
              <a:t>Gesù esisteva </a:t>
            </a:r>
          </a:p>
          <a:p>
            <a:pPr algn="just"/>
            <a:r>
              <a:rPr lang="it-IT" dirty="0" smtClean="0"/>
              <a:t>ed era abitata</a:t>
            </a:r>
            <a:r>
              <a:rPr lang="it-IT" dirty="0"/>
              <a:t>.</a:t>
            </a: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23667" r="82333"/>
                    </a14:imgEffect>
                  </a14:imgLayer>
                </a14:imgProps>
              </a:ext>
              <a:ext uri="{28A0092B-C50C-407E-A947-70E740481C1C}">
                <a14:useLocalDpi xmlns:a14="http://schemas.microsoft.com/office/drawing/2010/main" val="0"/>
              </a:ext>
            </a:extLst>
          </a:blip>
          <a:srcRect/>
          <a:stretch>
            <a:fillRect/>
          </a:stretch>
        </p:blipFill>
        <p:spPr bwMode="auto">
          <a:xfrm>
            <a:off x="4572000" y="2804079"/>
            <a:ext cx="2386319" cy="148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2390" y="4435797"/>
            <a:ext cx="2983260" cy="1969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CasellaDiTesto 11"/>
          <p:cNvSpPr txBox="1"/>
          <p:nvPr/>
        </p:nvSpPr>
        <p:spPr>
          <a:xfrm>
            <a:off x="5582390" y="5723782"/>
            <a:ext cx="2983260" cy="667098"/>
          </a:xfrm>
          <a:prstGeom prst="rect">
            <a:avLst/>
          </a:prstGeom>
          <a:noFill/>
        </p:spPr>
        <p:txBody>
          <a:bodyPr wrap="square" rtlCol="0">
            <a:normAutofit/>
          </a:bodyPr>
          <a:lstStyle/>
          <a:p>
            <a:pPr algn="ctr"/>
            <a:r>
              <a:rPr lang="it-IT" b="1" dirty="0" err="1" smtClean="0">
                <a:solidFill>
                  <a:srgbClr val="FFFF00"/>
                </a:solidFill>
              </a:rPr>
              <a:t>Herodion</a:t>
            </a:r>
            <a:r>
              <a:rPr lang="it-IT" b="1" dirty="0" smtClean="0">
                <a:solidFill>
                  <a:srgbClr val="FFFF00"/>
                </a:solidFill>
              </a:rPr>
              <a:t>, I sec.</a:t>
            </a:r>
          </a:p>
          <a:p>
            <a:pPr algn="ctr"/>
            <a:r>
              <a:rPr lang="it-IT" b="1" dirty="0" smtClean="0">
                <a:solidFill>
                  <a:srgbClr val="FFFF00"/>
                </a:solidFill>
              </a:rPr>
              <a:t>scavi nei pressi di Betlemme</a:t>
            </a:r>
          </a:p>
        </p:txBody>
      </p: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355" y="5505999"/>
            <a:ext cx="1191333" cy="857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CasellaDiTesto 13"/>
          <p:cNvSpPr txBox="1"/>
          <p:nvPr/>
        </p:nvSpPr>
        <p:spPr>
          <a:xfrm>
            <a:off x="1790508" y="5632446"/>
            <a:ext cx="1269324" cy="731313"/>
          </a:xfrm>
          <a:prstGeom prst="rect">
            <a:avLst/>
          </a:prstGeom>
          <a:noFill/>
        </p:spPr>
        <p:txBody>
          <a:bodyPr wrap="square" rtlCol="0">
            <a:normAutofit fontScale="70000" lnSpcReduction="20000"/>
          </a:bodyPr>
          <a:lstStyle/>
          <a:p>
            <a:r>
              <a:rPr lang="it-IT" b="1" dirty="0" smtClean="0">
                <a:solidFill>
                  <a:srgbClr val="FFFF00"/>
                </a:solidFill>
              </a:rPr>
              <a:t>Betlemme</a:t>
            </a:r>
          </a:p>
          <a:p>
            <a:r>
              <a:rPr lang="it-IT" b="1" dirty="0" smtClean="0">
                <a:solidFill>
                  <a:srgbClr val="FFFF00"/>
                </a:solidFill>
              </a:rPr>
              <a:t>Basilica </a:t>
            </a:r>
            <a:br>
              <a:rPr lang="it-IT" b="1" dirty="0" smtClean="0">
                <a:solidFill>
                  <a:srgbClr val="FFFF00"/>
                </a:solidFill>
              </a:rPr>
            </a:br>
            <a:r>
              <a:rPr lang="it-IT" b="1" dirty="0" smtClean="0">
                <a:solidFill>
                  <a:srgbClr val="FFFF00"/>
                </a:solidFill>
              </a:rPr>
              <a:t>della Natività,</a:t>
            </a:r>
          </a:p>
          <a:p>
            <a:r>
              <a:rPr lang="it-IT" b="1" dirty="0" smtClean="0">
                <a:solidFill>
                  <a:srgbClr val="FFFF00"/>
                </a:solidFill>
              </a:rPr>
              <a:t>grotta del I sec.</a:t>
            </a:r>
          </a:p>
        </p:txBody>
      </p: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8772" y="4869161"/>
            <a:ext cx="2241898" cy="1494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6" name="CasellaDiTesto 15"/>
          <p:cNvSpPr txBox="1"/>
          <p:nvPr/>
        </p:nvSpPr>
        <p:spPr>
          <a:xfrm>
            <a:off x="1279479" y="4802676"/>
            <a:ext cx="1688498" cy="411915"/>
          </a:xfrm>
          <a:prstGeom prst="rect">
            <a:avLst/>
          </a:prstGeom>
          <a:noFill/>
        </p:spPr>
        <p:txBody>
          <a:bodyPr wrap="square" rtlCol="0">
            <a:normAutofit fontScale="70000" lnSpcReduction="20000"/>
          </a:bodyPr>
          <a:lstStyle/>
          <a:p>
            <a:pPr algn="r"/>
            <a:r>
              <a:rPr lang="it-IT" b="1" dirty="0" smtClean="0">
                <a:solidFill>
                  <a:srgbClr val="FFFF00"/>
                </a:solidFill>
              </a:rPr>
              <a:t>Betlemme, chiesa</a:t>
            </a:r>
          </a:p>
          <a:p>
            <a:pPr algn="r"/>
            <a:r>
              <a:rPr lang="it-IT" b="1" dirty="0" smtClean="0">
                <a:solidFill>
                  <a:srgbClr val="FFFF00"/>
                </a:solidFill>
              </a:rPr>
              <a:t> grotta del latte, I sec.</a:t>
            </a:r>
          </a:p>
        </p:txBody>
      </p:sp>
      <p:sp>
        <p:nvSpPr>
          <p:cNvPr id="8" name="CasellaDiTesto 7"/>
          <p:cNvSpPr txBox="1"/>
          <p:nvPr/>
        </p:nvSpPr>
        <p:spPr>
          <a:xfrm>
            <a:off x="4572000" y="1575956"/>
            <a:ext cx="3986754" cy="1200329"/>
          </a:xfrm>
          <a:prstGeom prst="rect">
            <a:avLst/>
          </a:prstGeom>
          <a:noFill/>
        </p:spPr>
        <p:txBody>
          <a:bodyPr wrap="square" rtlCol="0">
            <a:spAutoFit/>
          </a:bodyPr>
          <a:lstStyle/>
          <a:p>
            <a:r>
              <a:rPr lang="it-IT" dirty="0" smtClean="0"/>
              <a:t>Possiamo definire </a:t>
            </a:r>
            <a:r>
              <a:rPr lang="it-IT" dirty="0" smtClean="0">
                <a:solidFill>
                  <a:srgbClr val="FFFF00"/>
                </a:solidFill>
              </a:rPr>
              <a:t>fonti mute o materiali involontarie </a:t>
            </a:r>
            <a:r>
              <a:rPr lang="it-IT" dirty="0" smtClean="0"/>
              <a:t>i ritrovamenti archeologici, </a:t>
            </a:r>
            <a:r>
              <a:rPr lang="it-IT" dirty="0" smtClean="0">
                <a:solidFill>
                  <a:srgbClr val="FFFF00"/>
                </a:solidFill>
              </a:rPr>
              <a:t>volontarie</a:t>
            </a:r>
            <a:r>
              <a:rPr lang="it-IT" dirty="0" smtClean="0"/>
              <a:t> le costruzioni realizzate su siti particolari per preservarli e tramandarli.</a:t>
            </a:r>
            <a:endParaRPr lang="it-IT" dirty="0"/>
          </a:p>
        </p:txBody>
      </p:sp>
    </p:spTree>
    <p:extLst>
      <p:ext uri="{BB962C8B-B14F-4D97-AF65-F5344CB8AC3E}">
        <p14:creationId xmlns:p14="http://schemas.microsoft.com/office/powerpoint/2010/main" val="420339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2"/>
          </p:nvPr>
        </p:nvSpPr>
        <p:spPr>
          <a:xfrm>
            <a:off x="533400" y="1575956"/>
            <a:ext cx="4038600" cy="1709028"/>
          </a:xfrm>
        </p:spPr>
        <p:txBody>
          <a:bodyPr>
            <a:normAutofit fontScale="92500"/>
          </a:bodyPr>
          <a:lstStyle/>
          <a:p>
            <a:r>
              <a:rPr lang="it-IT" b="1" dirty="0" smtClean="0">
                <a:solidFill>
                  <a:srgbClr val="FFFF00"/>
                </a:solidFill>
              </a:rPr>
              <a:t>FONTI VISIVE MUTE</a:t>
            </a:r>
            <a:br>
              <a:rPr lang="it-IT" b="1" dirty="0" smtClean="0">
                <a:solidFill>
                  <a:srgbClr val="FFFF00"/>
                </a:solidFill>
              </a:rPr>
            </a:br>
            <a:r>
              <a:rPr lang="it-IT" b="1" dirty="0" smtClean="0">
                <a:solidFill>
                  <a:srgbClr val="FFFF00"/>
                </a:solidFill>
              </a:rPr>
              <a:t>volontarie e involontarie </a:t>
            </a:r>
          </a:p>
          <a:p>
            <a:pPr marL="0" indent="0">
              <a:buNone/>
            </a:pPr>
            <a:r>
              <a:rPr lang="it-IT" dirty="0" smtClean="0"/>
              <a:t>Nazareth, antica Galilea</a:t>
            </a:r>
            <a:endParaRPr lang="it-IT" dirty="0"/>
          </a:p>
        </p:txBody>
      </p:sp>
      <p:sp>
        <p:nvSpPr>
          <p:cNvPr id="6" name="Titolo 5"/>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 AMORE SCONVOLGENTE</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ottotitolo 2"/>
          <p:cNvSpPr txBox="1">
            <a:spLocks/>
          </p:cNvSpPr>
          <p:nvPr/>
        </p:nvSpPr>
        <p:spPr>
          <a:xfrm>
            <a:off x="2123728" y="1052736"/>
            <a:ext cx="4896544" cy="523220"/>
          </a:xfrm>
          <a:prstGeom prst="rect">
            <a:avLst/>
          </a:prstGeom>
        </p:spPr>
        <p:txBody>
          <a:bodyPr vert="horz" wrap="none"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it-IT"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Storia di Gesù e dei suoi seguaci </a:t>
            </a:r>
            <a:endParaRPr lang="it-IT"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11560" y="3573016"/>
            <a:ext cx="2304256" cy="2969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656" y="4326509"/>
            <a:ext cx="2730717" cy="1534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asellaDiTesto 1"/>
          <p:cNvSpPr txBox="1"/>
          <p:nvPr/>
        </p:nvSpPr>
        <p:spPr>
          <a:xfrm>
            <a:off x="5469639" y="6017933"/>
            <a:ext cx="3090757" cy="600164"/>
          </a:xfrm>
          <a:prstGeom prst="rect">
            <a:avLst/>
          </a:prstGeom>
          <a:noFill/>
        </p:spPr>
        <p:txBody>
          <a:bodyPr wrap="square" rtlCol="0">
            <a:normAutofit fontScale="70000" lnSpcReduction="20000"/>
          </a:bodyPr>
          <a:lstStyle/>
          <a:p>
            <a:pPr algn="ctr"/>
            <a:r>
              <a:rPr lang="it-IT" b="1" dirty="0" smtClean="0">
                <a:solidFill>
                  <a:srgbClr val="FFFF00"/>
                </a:solidFill>
              </a:rPr>
              <a:t>Resti di una casa di Nazareth</a:t>
            </a:r>
          </a:p>
          <a:p>
            <a:pPr algn="ctr"/>
            <a:r>
              <a:rPr lang="it-IT" b="1" dirty="0" smtClean="0">
                <a:solidFill>
                  <a:srgbClr val="FFFF00"/>
                </a:solidFill>
              </a:rPr>
              <a:t>I sec. d.C.</a:t>
            </a:r>
          </a:p>
          <a:p>
            <a:pPr algn="ctr"/>
            <a:r>
              <a:rPr lang="it-IT" b="1" dirty="0" smtClean="0">
                <a:solidFill>
                  <a:srgbClr val="FFFF00"/>
                </a:solidFill>
              </a:rPr>
              <a:t>rinvenuti da archeologi israeliani nel 2009</a:t>
            </a:r>
          </a:p>
        </p:txBody>
      </p:sp>
      <p:sp>
        <p:nvSpPr>
          <p:cNvPr id="5" name="CasellaDiTesto 4"/>
          <p:cNvSpPr txBox="1"/>
          <p:nvPr/>
        </p:nvSpPr>
        <p:spPr>
          <a:xfrm>
            <a:off x="4572000" y="1575956"/>
            <a:ext cx="4032448" cy="2868875"/>
          </a:xfrm>
          <a:prstGeom prst="rect">
            <a:avLst/>
          </a:prstGeom>
          <a:noFill/>
        </p:spPr>
        <p:txBody>
          <a:bodyPr wrap="square" rtlCol="0">
            <a:normAutofit fontScale="85000" lnSpcReduction="20000"/>
          </a:bodyPr>
          <a:lstStyle/>
          <a:p>
            <a:pPr algn="just"/>
            <a:r>
              <a:rPr lang="it-IT" dirty="0" err="1"/>
              <a:t>Yardenna</a:t>
            </a:r>
            <a:r>
              <a:rPr lang="it-IT" dirty="0"/>
              <a:t> Alexandre, responsabile </a:t>
            </a:r>
            <a:r>
              <a:rPr lang="it-IT" dirty="0" smtClean="0"/>
              <a:t>degli </a:t>
            </a:r>
            <a:r>
              <a:rPr lang="it-IT" dirty="0"/>
              <a:t>scavi </a:t>
            </a:r>
            <a:r>
              <a:rPr lang="it-IT" dirty="0" smtClean="0"/>
              <a:t>archeologici dell’Autorità per l’Antica Israele, </a:t>
            </a:r>
            <a:r>
              <a:rPr lang="it-IT" dirty="0"/>
              <a:t>disse: «Secondo le rare fonti scritte esistenti (tra cui anche i Vangeli), sappiamo che nel primo secolo della nostra era Nazareth era un piccolo villaggio ebraico, situato in una valle. Finora era stato trovato anche un certo numero di tombe dell’epoca di Gesù, ma non si era mai scoperto alcun resto che potesse essere attribuito a questo periodo». </a:t>
            </a:r>
            <a:r>
              <a:rPr lang="it-IT" dirty="0" smtClean="0"/>
              <a:t>Non è certo il perché </a:t>
            </a:r>
            <a:r>
              <a:rPr lang="it-IT" dirty="0"/>
              <a:t>i primi cristiani  </a:t>
            </a:r>
            <a:r>
              <a:rPr lang="it-IT" dirty="0" smtClean="0"/>
              <a:t>abbiano conservato proprio </a:t>
            </a:r>
            <a:r>
              <a:rPr lang="it-IT" dirty="0"/>
              <a:t>questa casa, </a:t>
            </a:r>
            <a:r>
              <a:rPr lang="it-IT" dirty="0" smtClean="0"/>
              <a:t>senza curarsi delle </a:t>
            </a:r>
            <a:r>
              <a:rPr lang="it-IT" dirty="0"/>
              <a:t>case attorno ad </a:t>
            </a:r>
            <a:r>
              <a:rPr lang="it-IT" dirty="0" smtClean="0"/>
              <a:t>essa, tuttavia, a questo ritrovamento si deve la dimostrazione </a:t>
            </a:r>
            <a:r>
              <a:rPr lang="it-IT" dirty="0"/>
              <a:t>che Nazareth </a:t>
            </a:r>
            <a:r>
              <a:rPr lang="it-IT" dirty="0" smtClean="0"/>
              <a:t>esisteva </a:t>
            </a:r>
            <a:r>
              <a:rPr lang="it-IT" dirty="0"/>
              <a:t>al tempo di </a:t>
            </a:r>
            <a:r>
              <a:rPr lang="it-IT" dirty="0" smtClean="0"/>
              <a:t>Gesù ed era abitata</a:t>
            </a:r>
            <a:r>
              <a:rPr lang="it-IT" dirty="0"/>
              <a:t>.</a:t>
            </a:r>
          </a:p>
        </p:txBody>
      </p:sp>
      <p:sp>
        <p:nvSpPr>
          <p:cNvPr id="11" name="CasellaDiTesto 10"/>
          <p:cNvSpPr txBox="1"/>
          <p:nvPr/>
        </p:nvSpPr>
        <p:spPr>
          <a:xfrm>
            <a:off x="2723942" y="4353886"/>
            <a:ext cx="3090757" cy="600164"/>
          </a:xfrm>
          <a:prstGeom prst="rect">
            <a:avLst/>
          </a:prstGeom>
          <a:noFill/>
        </p:spPr>
        <p:txBody>
          <a:bodyPr wrap="square" rtlCol="0">
            <a:normAutofit fontScale="70000" lnSpcReduction="20000"/>
          </a:bodyPr>
          <a:lstStyle/>
          <a:p>
            <a:pPr algn="ctr"/>
            <a:r>
              <a:rPr lang="it-IT" b="1" dirty="0" smtClean="0">
                <a:solidFill>
                  <a:srgbClr val="FFFF00"/>
                </a:solidFill>
              </a:rPr>
              <a:t>Basilica dell’Annunciazione</a:t>
            </a:r>
          </a:p>
          <a:p>
            <a:pPr algn="ctr"/>
            <a:r>
              <a:rPr lang="it-IT" b="1" dirty="0" smtClean="0">
                <a:solidFill>
                  <a:srgbClr val="FFFF00"/>
                </a:solidFill>
              </a:rPr>
              <a:t>Resti di una casa-grotta di Nazareth</a:t>
            </a:r>
          </a:p>
          <a:p>
            <a:pPr algn="ctr"/>
            <a:r>
              <a:rPr lang="it-IT" b="1" dirty="0" smtClean="0">
                <a:solidFill>
                  <a:srgbClr val="FFFF00"/>
                </a:solidFill>
              </a:rPr>
              <a:t>I sec. d.C.</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204" y="4935715"/>
            <a:ext cx="2088232" cy="1558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45907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TotalTime>
  <Words>1002</Words>
  <Application>Microsoft Office PowerPoint</Application>
  <PresentationFormat>Presentazione su schermo (4:3)</PresentationFormat>
  <Paragraphs>193</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Presentazione standard di PowerPoint</vt:lpstr>
      <vt:lpstr>Presentazione standard di PowerPoint</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lpstr>UN AMORE SCONVOLGENTE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dc:creator>
  <cp:lastModifiedBy>Stefania</cp:lastModifiedBy>
  <cp:revision>78</cp:revision>
  <dcterms:created xsi:type="dcterms:W3CDTF">2015-03-05T08:53:00Z</dcterms:created>
  <dcterms:modified xsi:type="dcterms:W3CDTF">2015-03-09T07:50:15Z</dcterms:modified>
</cp:coreProperties>
</file>